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2" r:id="rId1"/>
  </p:sldMasterIdLst>
  <p:notesMasterIdLst>
    <p:notesMasterId r:id="rId73"/>
  </p:notesMasterIdLst>
  <p:handoutMasterIdLst>
    <p:handoutMasterId r:id="rId74"/>
  </p:handoutMasterIdLst>
  <p:sldIdLst>
    <p:sldId id="259" r:id="rId2"/>
    <p:sldId id="260" r:id="rId3"/>
    <p:sldId id="262" r:id="rId4"/>
    <p:sldId id="319" r:id="rId5"/>
    <p:sldId id="288" r:id="rId6"/>
    <p:sldId id="320" r:id="rId7"/>
    <p:sldId id="321" r:id="rId8"/>
    <p:sldId id="325" r:id="rId9"/>
    <p:sldId id="324" r:id="rId10"/>
    <p:sldId id="326" r:id="rId11"/>
    <p:sldId id="327" r:id="rId12"/>
    <p:sldId id="328" r:id="rId13"/>
    <p:sldId id="329" r:id="rId14"/>
    <p:sldId id="330" r:id="rId15"/>
    <p:sldId id="332" r:id="rId16"/>
    <p:sldId id="334" r:id="rId17"/>
    <p:sldId id="333" r:id="rId18"/>
    <p:sldId id="335" r:id="rId19"/>
    <p:sldId id="341" r:id="rId20"/>
    <p:sldId id="289" r:id="rId21"/>
    <p:sldId id="336" r:id="rId22"/>
    <p:sldId id="338" r:id="rId23"/>
    <p:sldId id="340" r:id="rId24"/>
    <p:sldId id="347" r:id="rId25"/>
    <p:sldId id="343" r:id="rId26"/>
    <p:sldId id="344" r:id="rId27"/>
    <p:sldId id="349" r:id="rId28"/>
    <p:sldId id="351" r:id="rId29"/>
    <p:sldId id="348" r:id="rId30"/>
    <p:sldId id="350" r:id="rId31"/>
    <p:sldId id="358" r:id="rId32"/>
    <p:sldId id="360" r:id="rId33"/>
    <p:sldId id="356" r:id="rId34"/>
    <p:sldId id="353" r:id="rId35"/>
    <p:sldId id="346" r:id="rId36"/>
    <p:sldId id="352" r:id="rId37"/>
    <p:sldId id="361" r:id="rId38"/>
    <p:sldId id="381" r:id="rId39"/>
    <p:sldId id="364" r:id="rId40"/>
    <p:sldId id="362" r:id="rId41"/>
    <p:sldId id="367" r:id="rId42"/>
    <p:sldId id="366" r:id="rId43"/>
    <p:sldId id="363" r:id="rId44"/>
    <p:sldId id="365" r:id="rId45"/>
    <p:sldId id="368" r:id="rId46"/>
    <p:sldId id="370" r:id="rId47"/>
    <p:sldId id="371" r:id="rId48"/>
    <p:sldId id="372" r:id="rId49"/>
    <p:sldId id="373" r:id="rId50"/>
    <p:sldId id="369" r:id="rId51"/>
    <p:sldId id="374" r:id="rId52"/>
    <p:sldId id="375" r:id="rId53"/>
    <p:sldId id="376" r:id="rId54"/>
    <p:sldId id="378" r:id="rId55"/>
    <p:sldId id="379" r:id="rId56"/>
    <p:sldId id="377" r:id="rId57"/>
    <p:sldId id="380" r:id="rId58"/>
    <p:sldId id="383" r:id="rId59"/>
    <p:sldId id="384" r:id="rId60"/>
    <p:sldId id="385" r:id="rId61"/>
    <p:sldId id="387" r:id="rId62"/>
    <p:sldId id="388" r:id="rId63"/>
    <p:sldId id="389" r:id="rId64"/>
    <p:sldId id="390" r:id="rId65"/>
    <p:sldId id="391" r:id="rId66"/>
    <p:sldId id="392" r:id="rId67"/>
    <p:sldId id="394" r:id="rId68"/>
    <p:sldId id="393" r:id="rId69"/>
    <p:sldId id="395" r:id="rId70"/>
    <p:sldId id="396" r:id="rId71"/>
    <p:sldId id="397" r:id="rId72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75"/>
      <p:bold r:id="rId76"/>
    </p:embeddedFont>
    <p:embeddedFont>
      <p:font typeface="Cambria Math" panose="02040503050406030204" pitchFamily="18" charset="0"/>
      <p:regular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等线 Light" panose="02010600030101010101" pitchFamily="2" charset="-122"/>
      <p:regular r:id="rId82"/>
    </p:embeddedFont>
    <p:embeddedFont>
      <p:font typeface="微软雅黑" panose="020B0503020204020204" pitchFamily="34" charset="-122"/>
      <p:regular r:id="rId83"/>
      <p:bold r:id="rId8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FB31D2F-BE46-470E-87CA-21E087D43483}">
          <p14:sldIdLst>
            <p14:sldId id="259"/>
            <p14:sldId id="260"/>
            <p14:sldId id="262"/>
            <p14:sldId id="319"/>
            <p14:sldId id="288"/>
            <p14:sldId id="320"/>
            <p14:sldId id="321"/>
            <p14:sldId id="325"/>
            <p14:sldId id="324"/>
            <p14:sldId id="326"/>
            <p14:sldId id="327"/>
            <p14:sldId id="328"/>
            <p14:sldId id="329"/>
            <p14:sldId id="330"/>
            <p14:sldId id="332"/>
            <p14:sldId id="334"/>
            <p14:sldId id="333"/>
            <p14:sldId id="335"/>
            <p14:sldId id="341"/>
            <p14:sldId id="289"/>
            <p14:sldId id="336"/>
            <p14:sldId id="338"/>
            <p14:sldId id="340"/>
          </p14:sldIdLst>
        </p14:section>
        <p14:section name="无标题节" id="{46080580-0B5C-4633-932B-8BF56FE872A9}">
          <p14:sldIdLst>
            <p14:sldId id="347"/>
            <p14:sldId id="343"/>
            <p14:sldId id="344"/>
            <p14:sldId id="349"/>
            <p14:sldId id="351"/>
            <p14:sldId id="348"/>
            <p14:sldId id="350"/>
            <p14:sldId id="358"/>
            <p14:sldId id="360"/>
            <p14:sldId id="356"/>
            <p14:sldId id="353"/>
            <p14:sldId id="346"/>
            <p14:sldId id="352"/>
            <p14:sldId id="361"/>
            <p14:sldId id="381"/>
          </p14:sldIdLst>
        </p14:section>
        <p14:section name="无标题节" id="{19BAA350-913A-478E-9767-CF330B65410F}">
          <p14:sldIdLst>
            <p14:sldId id="364"/>
            <p14:sldId id="362"/>
            <p14:sldId id="367"/>
            <p14:sldId id="366"/>
            <p14:sldId id="363"/>
            <p14:sldId id="365"/>
            <p14:sldId id="368"/>
            <p14:sldId id="370"/>
            <p14:sldId id="371"/>
            <p14:sldId id="372"/>
            <p14:sldId id="373"/>
            <p14:sldId id="369"/>
            <p14:sldId id="374"/>
            <p14:sldId id="375"/>
          </p14:sldIdLst>
        </p14:section>
        <p14:section name="无标题节" id="{14835591-907E-4B37-87A2-BCEE784A4A60}">
          <p14:sldIdLst>
            <p14:sldId id="376"/>
            <p14:sldId id="378"/>
            <p14:sldId id="379"/>
            <p14:sldId id="377"/>
            <p14:sldId id="380"/>
            <p14:sldId id="383"/>
            <p14:sldId id="384"/>
            <p14:sldId id="385"/>
            <p14:sldId id="387"/>
            <p14:sldId id="388"/>
            <p14:sldId id="389"/>
            <p14:sldId id="390"/>
            <p14:sldId id="391"/>
            <p14:sldId id="392"/>
            <p14:sldId id="394"/>
            <p14:sldId id="393"/>
            <p14:sldId id="395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72"/>
    <a:srgbClr val="00649D"/>
    <a:srgbClr val="3F6EAA"/>
    <a:srgbClr val="FF0000"/>
    <a:srgbClr val="5F5FFF"/>
    <a:srgbClr val="7FB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4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4750-3B4E-498A-A785-849902668EAD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9223C-4CCF-4EBF-BE5C-4248FE39EF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41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emf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无人机组会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龚畅阳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2018/12/20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810010" y="5369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路径图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95" y="2109955"/>
            <a:ext cx="4257504" cy="319312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26691" y="2109955"/>
            <a:ext cx="4257504" cy="3193128"/>
            <a:chOff x="226691" y="2468879"/>
            <a:chExt cx="4257504" cy="319312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91" y="2468879"/>
              <a:ext cx="4257504" cy="3193128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820487" y="2643448"/>
              <a:ext cx="108065" cy="1200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928552" y="2585259"/>
              <a:ext cx="640080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6218447" y="5370857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V-T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图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8" y="2109955"/>
            <a:ext cx="4044629" cy="319312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95" y="2109955"/>
            <a:ext cx="4257504" cy="319312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64525" y="2825084"/>
            <a:ext cx="5860472" cy="2122283"/>
            <a:chOff x="864525" y="2825084"/>
            <a:chExt cx="5860472" cy="2122283"/>
          </a:xfrm>
        </p:grpSpPr>
        <p:sp>
          <p:nvSpPr>
            <p:cNvPr id="2" name="矩形 1"/>
            <p:cNvSpPr/>
            <p:nvPr/>
          </p:nvSpPr>
          <p:spPr>
            <a:xfrm>
              <a:off x="864525" y="2825084"/>
              <a:ext cx="945486" cy="224443"/>
            </a:xfrm>
            <a:prstGeom prst="rect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040284" y="3473244"/>
              <a:ext cx="313112" cy="1474123"/>
            </a:xfrm>
            <a:prstGeom prst="rect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810010" y="2825084"/>
              <a:ext cx="2180099" cy="151291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53397" y="3473243"/>
              <a:ext cx="1371600" cy="147412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/>
          <p:cNvSpPr/>
          <p:nvPr/>
        </p:nvSpPr>
        <p:spPr>
          <a:xfrm>
            <a:off x="1910065" y="2573372"/>
            <a:ext cx="997527" cy="997527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810010" y="5369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路径图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6218447" y="5370857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V-T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图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问题原因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B894EE1-E3BA-41DC-BE91-27B4706D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05" y="2109955"/>
            <a:ext cx="3845889" cy="30925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8" y="2109955"/>
            <a:ext cx="4044629" cy="319312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51888" y="3238408"/>
            <a:ext cx="5383851" cy="2651239"/>
            <a:chOff x="1751888" y="3238408"/>
            <a:chExt cx="5383851" cy="2651239"/>
          </a:xfrm>
        </p:grpSpPr>
        <p:sp>
          <p:nvSpPr>
            <p:cNvPr id="4" name="右箭头 3"/>
            <p:cNvSpPr/>
            <p:nvPr/>
          </p:nvSpPr>
          <p:spPr>
            <a:xfrm rot="18685775">
              <a:off x="1623702" y="3366594"/>
              <a:ext cx="564022" cy="307649"/>
            </a:xfrm>
            <a:prstGeom prst="rightArrow">
              <a:avLst/>
            </a:prstGeom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右箭头 18"/>
            <p:cNvSpPr/>
            <p:nvPr/>
          </p:nvSpPr>
          <p:spPr>
            <a:xfrm rot="2851206">
              <a:off x="6059867" y="3569786"/>
              <a:ext cx="564022" cy="307649"/>
            </a:xfrm>
            <a:prstGeom prst="rightArrow">
              <a:avLst/>
            </a:prstGeom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BC84296-A379-4E92-BDD4-5B724A40BEDD}"/>
                </a:ext>
              </a:extLst>
            </p:cNvPr>
            <p:cNvSpPr/>
            <p:nvPr/>
          </p:nvSpPr>
          <p:spPr>
            <a:xfrm>
              <a:off x="2715865" y="5424007"/>
              <a:ext cx="4419874" cy="465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木桶效应，没有直线段加速</a:t>
              </a:r>
              <a:endParaRPr lang="en-US" altLang="zh-CN" b="1" dirty="0" smtClean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7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问题原因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715865" y="6010571"/>
            <a:ext cx="4419874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2.   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线性规划目标导致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d2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异常地短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8" y="2109955"/>
            <a:ext cx="4044629" cy="319312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715865" y="5424007"/>
            <a:ext cx="4419874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木桶效应，没有直线段加速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299" y="2206817"/>
            <a:ext cx="3505200" cy="19145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5134461" y="4304210"/>
            <a:ext cx="2942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规划目标包含：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∑曲率半径  →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∑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3386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715865" y="6010571"/>
            <a:ext cx="4419874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2.   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线性规划目标导致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d2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异常地短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8" y="2109955"/>
            <a:ext cx="4044629" cy="319312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715865" y="5424007"/>
            <a:ext cx="4419874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木桶效应，没有直线段加速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5134461" y="4304210"/>
            <a:ext cx="2942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规划目标包含：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∑曲率半径  →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∑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8" name="矩形 7"/>
          <p:cNvSpPr/>
          <p:nvPr/>
        </p:nvSpPr>
        <p:spPr>
          <a:xfrm>
            <a:off x="224659" y="1570083"/>
            <a:ext cx="8641528" cy="50717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99" y="2206817"/>
            <a:ext cx="3505200" cy="1914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841505" y="2983484"/>
                <a:ext cx="2490665" cy="28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505" y="2983484"/>
                <a:ext cx="2490665" cy="286428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580467"/>
              </p:ext>
            </p:extLst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841504" y="3244180"/>
                <a:ext cx="2490665" cy="28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504" y="3244180"/>
                <a:ext cx="2490665" cy="286428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841504" y="3528948"/>
                <a:ext cx="2490665" cy="28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504" y="3528948"/>
                <a:ext cx="2490665" cy="286428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8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7" y="2109955"/>
            <a:ext cx="4044629" cy="31931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52" y="2109955"/>
            <a:ext cx="4044629" cy="319312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最终效果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077757" y="550259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调整前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6122386" y="550259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调整后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984654" y="173973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路径图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4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2" y="2163769"/>
            <a:ext cx="4114000" cy="30855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最终效果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077757" y="550259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调整前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6122386" y="550259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调整后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984654" y="173973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速度图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52" y="2217583"/>
            <a:ext cx="4114000" cy="30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11" y="2163769"/>
            <a:ext cx="4108431" cy="30813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76" y="2153588"/>
            <a:ext cx="4185752" cy="313931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最终效果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077757" y="550259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调整前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6122386" y="550259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调整后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4890" y="172324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加速度图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7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1841535" y="2382977"/>
            <a:ext cx="5460930" cy="472042"/>
            <a:chOff x="1841535" y="1274734"/>
            <a:chExt cx="5460930" cy="472042"/>
          </a:xfrm>
        </p:grpSpPr>
        <p:grpSp>
          <p:nvGrpSpPr>
            <p:cNvPr id="3" name="组合 2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4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5" name="文本框 4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HGJ</a:t>
              </a:r>
              <a:r>
                <a:rPr lang="zh-CN" altLang="en-US" sz="2400" dirty="0"/>
                <a:t>路径平滑库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6672BD5-05F3-465D-8D34-61097296C289}"/>
              </a:ext>
            </a:extLst>
          </p:cNvPr>
          <p:cNvGrpSpPr/>
          <p:nvPr/>
        </p:nvGrpSpPr>
        <p:grpSpPr>
          <a:xfrm>
            <a:off x="1841535" y="3690154"/>
            <a:ext cx="5460930" cy="472042"/>
            <a:chOff x="1841535" y="4432639"/>
            <a:chExt cx="5460930" cy="472042"/>
          </a:xfrm>
        </p:grpSpPr>
        <p:grpSp>
          <p:nvGrpSpPr>
            <p:cNvPr id="17" name="组合 16"/>
            <p:cNvGrpSpPr/>
            <p:nvPr/>
          </p:nvGrpSpPr>
          <p:grpSpPr>
            <a:xfrm>
              <a:off x="1841535" y="4461455"/>
              <a:ext cx="843427" cy="443226"/>
              <a:chOff x="666810" y="2586037"/>
              <a:chExt cx="468000" cy="245937"/>
            </a:xfrm>
          </p:grpSpPr>
          <p:sp>
            <p:nvSpPr>
              <p:cNvPr id="18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19" name="文本框 18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>
              <a:stCxn id="18" idx="6"/>
            </p:cNvCxnSpPr>
            <p:nvPr/>
          </p:nvCxnSpPr>
          <p:spPr>
            <a:xfrm>
              <a:off x="2534033" y="4869120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4432639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</a:rPr>
                <a:t>拓扑地图文献调研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8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简单回顾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2167361"/>
            <a:ext cx="3887851" cy="32697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16" y="1795075"/>
            <a:ext cx="3216722" cy="40143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390675" y="6095262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将环境抽象为拓扑形式，在上层建图、导航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120522-DE95-4E02-A56B-E111832C8EB1}"/>
              </a:ext>
            </a:extLst>
          </p:cNvPr>
          <p:cNvGrpSpPr/>
          <p:nvPr/>
        </p:nvGrpSpPr>
        <p:grpSpPr>
          <a:xfrm>
            <a:off x="1841535" y="2382977"/>
            <a:ext cx="5460930" cy="472042"/>
            <a:chOff x="1841535" y="1274734"/>
            <a:chExt cx="5460930" cy="472042"/>
          </a:xfrm>
        </p:grpSpPr>
        <p:grpSp>
          <p:nvGrpSpPr>
            <p:cNvPr id="3" name="组合 2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4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5" name="文本框 4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HGJ</a:t>
              </a:r>
              <a:r>
                <a:rPr lang="zh-CN" altLang="en-US" sz="2400" dirty="0"/>
                <a:t>路径平滑库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6672BD5-05F3-465D-8D34-61097296C289}"/>
              </a:ext>
            </a:extLst>
          </p:cNvPr>
          <p:cNvGrpSpPr/>
          <p:nvPr/>
        </p:nvGrpSpPr>
        <p:grpSpPr>
          <a:xfrm>
            <a:off x="1841535" y="3690154"/>
            <a:ext cx="5460930" cy="472042"/>
            <a:chOff x="1841535" y="4432639"/>
            <a:chExt cx="5460930" cy="472042"/>
          </a:xfrm>
        </p:grpSpPr>
        <p:grpSp>
          <p:nvGrpSpPr>
            <p:cNvPr id="17" name="组合 16"/>
            <p:cNvGrpSpPr/>
            <p:nvPr/>
          </p:nvGrpSpPr>
          <p:grpSpPr>
            <a:xfrm>
              <a:off x="1841535" y="4461455"/>
              <a:ext cx="843427" cy="443226"/>
              <a:chOff x="666810" y="2586037"/>
              <a:chExt cx="468000" cy="245937"/>
            </a:xfrm>
          </p:grpSpPr>
          <p:sp>
            <p:nvSpPr>
              <p:cNvPr id="18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19" name="文本框 18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>
              <a:stCxn id="18" idx="6"/>
            </p:cNvCxnSpPr>
            <p:nvPr/>
          </p:nvCxnSpPr>
          <p:spPr>
            <a:xfrm>
              <a:off x="2534033" y="4869120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4432639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拓扑地图文献调研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https://web.eecs.umich.edu/~kuipers/photos/head-08-thumb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325" y="2377249"/>
            <a:ext cx="172402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3707351" y="2235784"/>
            <a:ext cx="1885368" cy="25024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1400" b="1" dirty="0"/>
          </a:p>
        </p:txBody>
      </p:sp>
      <p:sp>
        <p:nvSpPr>
          <p:cNvPr id="7" name="右箭头 6"/>
          <p:cNvSpPr/>
          <p:nvPr/>
        </p:nvSpPr>
        <p:spPr>
          <a:xfrm>
            <a:off x="224444" y="5295207"/>
            <a:ext cx="8641743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Benjamin </a:t>
            </a:r>
            <a:r>
              <a:rPr lang="en-US" altLang="zh-CN" b="0" dirty="0" err="1" smtClean="0"/>
              <a:t>Kuipers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-56670" y="2064985"/>
            <a:ext cx="2175596" cy="4503855"/>
            <a:chOff x="-56670" y="2064985"/>
            <a:chExt cx="2175596" cy="4503855"/>
          </a:xfrm>
        </p:grpSpPr>
        <p:cxnSp>
          <p:nvCxnSpPr>
            <p:cNvPr id="14" name="直接连接符 13"/>
            <p:cNvCxnSpPr>
              <a:stCxn id="12" idx="2"/>
              <a:endCxn id="11" idx="0"/>
            </p:cNvCxnSpPr>
            <p:nvPr/>
          </p:nvCxnSpPr>
          <p:spPr>
            <a:xfrm>
              <a:off x="1043301" y="4031293"/>
              <a:ext cx="1" cy="2168215"/>
            </a:xfrm>
            <a:prstGeom prst="line">
              <a:avLst/>
            </a:prstGeom>
            <a:ln w="22225">
              <a:solidFill>
                <a:srgbClr val="0064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-56670" y="4935594"/>
              <a:ext cx="217559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/>
                <a:t>Spatial Semantic </a:t>
              </a:r>
              <a:r>
                <a:rPr lang="zh-CN" altLang="en-US" sz="1400" b="1" dirty="0" smtClean="0"/>
                <a:t>Hierarchy</a:t>
              </a:r>
              <a:endParaRPr lang="zh-CN" altLang="en-US" sz="1400" b="1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13724" y="6199508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1999</a:t>
              </a:r>
              <a:endParaRPr lang="zh-CN" altLang="en-US" dirty="0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20" y="2064985"/>
              <a:ext cx="1983162" cy="1966308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502127" y="5667510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</a:rPr>
                <a:t>原理性创立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814897" y="1729211"/>
            <a:ext cx="2286202" cy="4850290"/>
            <a:chOff x="1814897" y="1729211"/>
            <a:chExt cx="2286202" cy="4850290"/>
          </a:xfrm>
        </p:grpSpPr>
        <p:cxnSp>
          <p:nvCxnSpPr>
            <p:cNvPr id="16" name="直接连接符 15"/>
            <p:cNvCxnSpPr>
              <a:stCxn id="19" idx="2"/>
            </p:cNvCxnSpPr>
            <p:nvPr/>
          </p:nvCxnSpPr>
          <p:spPr>
            <a:xfrm>
              <a:off x="2957999" y="4176182"/>
              <a:ext cx="3" cy="2023326"/>
            </a:xfrm>
            <a:prstGeom prst="line">
              <a:avLst/>
            </a:prstGeom>
            <a:ln w="22225">
              <a:solidFill>
                <a:srgbClr val="0064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814897" y="4307810"/>
              <a:ext cx="228620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/>
                <a:t>Loop-closing and planarity </a:t>
              </a:r>
              <a:endParaRPr lang="en-US" altLang="zh-CN" sz="1400" b="1" dirty="0" smtClean="0"/>
            </a:p>
            <a:p>
              <a:pPr algn="ctr"/>
              <a:r>
                <a:rPr lang="zh-CN" altLang="en-US" sz="1400" b="1" dirty="0" smtClean="0"/>
                <a:t>in </a:t>
              </a:r>
              <a:r>
                <a:rPr lang="zh-CN" altLang="en-US" sz="1400" b="1" dirty="0"/>
                <a:t>topological map-building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2628423" y="6210169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2004</a:t>
              </a:r>
              <a:endParaRPr lang="zh-CN" altLang="en-US" dirty="0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616" y="1729211"/>
              <a:ext cx="1960765" cy="2446971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2057751" y="5576405"/>
              <a:ext cx="18004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</a:rPr>
                <a:t>落地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, </a:t>
              </a:r>
              <a:r>
                <a:rPr lang="zh-CN" altLang="en-US" sz="1400" b="1" dirty="0" smtClean="0">
                  <a:solidFill>
                    <a:schemeClr val="bg1"/>
                  </a:solidFill>
                </a:rPr>
                <a:t>命名为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HSSH</a:t>
              </a:r>
            </a:p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</a:rPr>
                <a:t>提出平面约束的方法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190718" y="2203312"/>
            <a:ext cx="3164648" cy="4365528"/>
            <a:chOff x="3190718" y="2203312"/>
            <a:chExt cx="3164648" cy="4365528"/>
          </a:xfrm>
        </p:grpSpPr>
        <p:cxnSp>
          <p:nvCxnSpPr>
            <p:cNvPr id="24" name="直接连接符 23"/>
            <p:cNvCxnSpPr>
              <a:stCxn id="22" idx="2"/>
              <a:endCxn id="23" idx="0"/>
            </p:cNvCxnSpPr>
            <p:nvPr/>
          </p:nvCxnSpPr>
          <p:spPr>
            <a:xfrm>
              <a:off x="4773042" y="3587374"/>
              <a:ext cx="1" cy="2612134"/>
            </a:xfrm>
            <a:prstGeom prst="line">
              <a:avLst/>
            </a:prstGeom>
            <a:ln w="22225">
              <a:solidFill>
                <a:srgbClr val="0064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4443465" y="6199508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2006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190718" y="4846766"/>
              <a:ext cx="316464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/>
                <a:t>Walk the Talk: Connecting Language, </a:t>
              </a:r>
              <a:endParaRPr lang="en-US" altLang="zh-CN" sz="1400" b="1" dirty="0" smtClean="0"/>
            </a:p>
            <a:p>
              <a:pPr algn="ctr"/>
              <a:r>
                <a:rPr lang="en-US" altLang="zh-CN" sz="1400" b="1" dirty="0" smtClean="0"/>
                <a:t>Knowledge</a:t>
              </a:r>
              <a:r>
                <a:rPr lang="en-US" altLang="zh-CN" sz="1400" b="1" dirty="0"/>
                <a:t>, Action in Route Instructions</a:t>
              </a:r>
              <a:endParaRPr lang="zh-CN" altLang="en-US" sz="1400" b="1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5427" y="2203312"/>
              <a:ext cx="1395229" cy="1384062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4032021" y="5675742"/>
              <a:ext cx="14820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</a:rPr>
                <a:t>长期与语义合作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标题 2"/>
          <p:cNvSpPr txBox="1">
            <a:spLocks/>
          </p:cNvSpPr>
          <p:nvPr/>
        </p:nvSpPr>
        <p:spPr>
          <a:xfrm>
            <a:off x="3606751" y="981820"/>
            <a:ext cx="1673428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Texas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7772425" y="5197438"/>
            <a:ext cx="1371575" cy="1278284"/>
            <a:chOff x="7772425" y="5197438"/>
            <a:chExt cx="1371575" cy="1278284"/>
          </a:xfrm>
        </p:grpSpPr>
        <p:sp>
          <p:nvSpPr>
            <p:cNvPr id="63" name="标题 2"/>
            <p:cNvSpPr txBox="1">
              <a:spLocks/>
            </p:cNvSpPr>
            <p:nvPr/>
          </p:nvSpPr>
          <p:spPr>
            <a:xfrm>
              <a:off x="8290633" y="5197438"/>
              <a:ext cx="575554" cy="127828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右箭头 64"/>
            <p:cNvSpPr/>
            <p:nvPr/>
          </p:nvSpPr>
          <p:spPr>
            <a:xfrm>
              <a:off x="7772425" y="5295207"/>
              <a:ext cx="1371575" cy="1088967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432633" y="1990233"/>
            <a:ext cx="3693374" cy="4573941"/>
            <a:chOff x="5432633" y="1990233"/>
            <a:chExt cx="3693374" cy="4573941"/>
          </a:xfrm>
        </p:grpSpPr>
        <p:cxnSp>
          <p:nvCxnSpPr>
            <p:cNvPr id="31" name="直接连接符 30"/>
            <p:cNvCxnSpPr>
              <a:stCxn id="32" idx="2"/>
              <a:endCxn id="30" idx="0"/>
            </p:cNvCxnSpPr>
            <p:nvPr/>
          </p:nvCxnSpPr>
          <p:spPr>
            <a:xfrm>
              <a:off x="7285696" y="3257987"/>
              <a:ext cx="1" cy="2936855"/>
            </a:xfrm>
            <a:prstGeom prst="line">
              <a:avLst/>
            </a:prstGeom>
            <a:ln w="22225">
              <a:solidFill>
                <a:srgbClr val="0064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6956119" y="6194842"/>
              <a:ext cx="659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2008</a:t>
              </a:r>
              <a:endParaRPr lang="zh-CN" altLang="en-US" dirty="0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6"/>
            <a:srcRect l="34088"/>
            <a:stretch/>
          </p:blipFill>
          <p:spPr>
            <a:xfrm>
              <a:off x="6187822" y="1990233"/>
              <a:ext cx="2195747" cy="1267754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5432633" y="3551179"/>
              <a:ext cx="3693374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/>
                <a:t>Creating and utilizing symbolic representations of spatial knowledge using mobile robots HSSH</a:t>
              </a:r>
              <a:endParaRPr lang="zh-CN" altLang="en-US" sz="1400" b="1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20482" y="5574970"/>
              <a:ext cx="19176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</a:rPr>
                <a:t>博士毕业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,</a:t>
              </a:r>
              <a:r>
                <a:rPr lang="zh-CN" altLang="en-US" sz="1400" b="1" dirty="0" smtClean="0">
                  <a:solidFill>
                    <a:schemeClr val="bg1"/>
                  </a:solidFill>
                </a:rPr>
                <a:t>导师写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SSH</a:t>
              </a:r>
              <a:r>
                <a:rPr lang="zh-CN" altLang="en-US" sz="1400" b="1" dirty="0" smtClean="0">
                  <a:solidFill>
                    <a:schemeClr val="bg1"/>
                  </a:solidFill>
                </a:rPr>
                <a:t>总结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,</a:t>
              </a:r>
              <a:r>
                <a:rPr lang="zh-CN" altLang="en-US" sz="1400" b="1" dirty="0" smtClean="0">
                  <a:solidFill>
                    <a:schemeClr val="bg1"/>
                  </a:solidFill>
                </a:rPr>
                <a:t>跳槽密西根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033365" y="4508619"/>
              <a:ext cx="2504659" cy="523220"/>
              <a:chOff x="6033365" y="4314249"/>
              <a:chExt cx="2504659" cy="52322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7052981" y="4314249"/>
                <a:ext cx="50402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noAutofit/>
              </a:bodyPr>
              <a:lstStyle/>
              <a:p>
                <a:pPr algn="ctr"/>
                <a:endParaRPr lang="zh-CN" altLang="en-US" sz="1400" b="1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033365" y="4314249"/>
                <a:ext cx="25046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/>
                  <a:t>An Intellectual History of the Spatial Semantic Hierarchy</a:t>
                </a:r>
                <a:endParaRPr lang="zh-CN" altLang="en-US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76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 animBg="1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>
          <a:xfrm>
            <a:off x="0" y="5295207"/>
            <a:ext cx="8866187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Benjamin </a:t>
            </a:r>
            <a:r>
              <a:rPr lang="en-US" altLang="zh-CN" b="0" dirty="0" err="1" smtClean="0"/>
              <a:t>Kuipers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标题 2"/>
          <p:cNvSpPr txBox="1">
            <a:spLocks/>
          </p:cNvSpPr>
          <p:nvPr/>
        </p:nvSpPr>
        <p:spPr>
          <a:xfrm>
            <a:off x="3606751" y="981820"/>
            <a:ext cx="2581072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Michigan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2010" y="1885586"/>
            <a:ext cx="2840944" cy="4683254"/>
            <a:chOff x="2699314" y="1885586"/>
            <a:chExt cx="2840944" cy="4683254"/>
          </a:xfrm>
        </p:grpSpPr>
        <p:grpSp>
          <p:nvGrpSpPr>
            <p:cNvPr id="48" name="组合 47"/>
            <p:cNvGrpSpPr/>
            <p:nvPr/>
          </p:nvGrpSpPr>
          <p:grpSpPr>
            <a:xfrm>
              <a:off x="2792382" y="4031293"/>
              <a:ext cx="2654809" cy="2537547"/>
              <a:chOff x="-284104" y="4031293"/>
              <a:chExt cx="2654809" cy="2537547"/>
            </a:xfrm>
          </p:grpSpPr>
          <p:cxnSp>
            <p:nvCxnSpPr>
              <p:cNvPr id="14" name="直接连接符 13"/>
              <p:cNvCxnSpPr>
                <a:stCxn id="12" idx="2"/>
                <a:endCxn id="11" idx="0"/>
              </p:cNvCxnSpPr>
              <p:nvPr/>
            </p:nvCxnSpPr>
            <p:spPr>
              <a:xfrm>
                <a:off x="1043301" y="4031293"/>
                <a:ext cx="1" cy="2168215"/>
              </a:xfrm>
              <a:prstGeom prst="line">
                <a:avLst/>
              </a:prstGeom>
              <a:ln w="22225">
                <a:solidFill>
                  <a:srgbClr val="0064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-284104" y="4713404"/>
                <a:ext cx="26548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/>
                  <a:t>Efficient search for correct and useful topological maps</a:t>
                </a:r>
                <a:endParaRPr lang="zh-CN" altLang="en-US" sz="1400" b="1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13724" y="6199508"/>
                <a:ext cx="659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2012</a:t>
                </a:r>
                <a:endParaRPr lang="zh-CN" altLang="en-US" dirty="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-39686" y="5667510"/>
                <a:ext cx="2165978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</a:rPr>
                  <a:t>带了个小伙子发了篇</a:t>
                </a:r>
                <a:r>
                  <a:rPr lang="en-US" altLang="zh-CN" sz="1400" b="1" dirty="0" smtClean="0">
                    <a:solidFill>
                      <a:schemeClr val="bg1"/>
                    </a:solidFill>
                  </a:rPr>
                  <a:t>IROS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314" y="1885586"/>
              <a:ext cx="2840944" cy="2145707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5688343" y="1675076"/>
            <a:ext cx="3198901" cy="4893764"/>
            <a:chOff x="5688343" y="1675076"/>
            <a:chExt cx="3198901" cy="4893764"/>
          </a:xfrm>
        </p:grpSpPr>
        <p:grpSp>
          <p:nvGrpSpPr>
            <p:cNvPr id="33" name="组合 32"/>
            <p:cNvGrpSpPr/>
            <p:nvPr/>
          </p:nvGrpSpPr>
          <p:grpSpPr>
            <a:xfrm>
              <a:off x="5688343" y="4568458"/>
              <a:ext cx="3198901" cy="2000382"/>
              <a:chOff x="-556150" y="4568458"/>
              <a:chExt cx="3198901" cy="2000382"/>
            </a:xfrm>
          </p:grpSpPr>
          <p:cxnSp>
            <p:nvCxnSpPr>
              <p:cNvPr id="34" name="直接连接符 33"/>
              <p:cNvCxnSpPr>
                <a:stCxn id="5" idx="2"/>
                <a:endCxn id="36" idx="0"/>
              </p:cNvCxnSpPr>
              <p:nvPr/>
            </p:nvCxnSpPr>
            <p:spPr>
              <a:xfrm>
                <a:off x="1043300" y="4568458"/>
                <a:ext cx="2" cy="1631050"/>
              </a:xfrm>
              <a:prstGeom prst="line">
                <a:avLst/>
              </a:prstGeom>
              <a:ln w="22225">
                <a:solidFill>
                  <a:srgbClr val="0064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/>
              <p:cNvSpPr/>
              <p:nvPr/>
            </p:nvSpPr>
            <p:spPr>
              <a:xfrm>
                <a:off x="-556150" y="4792679"/>
                <a:ext cx="319890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/>
                  <a:t>Topological Mapping and Navigation in </a:t>
                </a:r>
                <a:r>
                  <a:rPr lang="en-US" altLang="zh-CN" sz="1400" b="1" dirty="0" smtClean="0"/>
                  <a:t>Real-World Environments</a:t>
                </a:r>
                <a:endParaRPr lang="zh-CN" altLang="en-US" sz="1400" b="1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13724" y="6199508"/>
                <a:ext cx="659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2018</a:t>
                </a:r>
                <a:endParaRPr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32823" y="5667510"/>
                <a:ext cx="1620957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</a:rPr>
                  <a:t>小伙子博士毕业了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6808" y="1675076"/>
              <a:ext cx="2581969" cy="2893382"/>
            </a:xfrm>
            <a:prstGeom prst="rect">
              <a:avLst/>
            </a:prstGeom>
          </p:spPr>
        </p:pic>
      </p:grpSp>
      <p:sp>
        <p:nvSpPr>
          <p:cNvPr id="45" name="矩形 44"/>
          <p:cNvSpPr/>
          <p:nvPr/>
        </p:nvSpPr>
        <p:spPr>
          <a:xfrm>
            <a:off x="3733363" y="5639635"/>
            <a:ext cx="172355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？？？？？？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0" name="Picture 2" descr="https://web.eecs.umich.edu/~kuipers/photos/head-08-thumb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325" y="2377249"/>
            <a:ext cx="172402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3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0.27743 0.0013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7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>
          <a:xfrm>
            <a:off x="0" y="5295207"/>
            <a:ext cx="8866187" cy="10889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Benjamin </a:t>
            </a:r>
            <a:r>
              <a:rPr lang="en-US" altLang="zh-CN" b="0" dirty="0" err="1" smtClean="0"/>
              <a:t>Kuipers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标题 2"/>
          <p:cNvSpPr txBox="1">
            <a:spLocks/>
          </p:cNvSpPr>
          <p:nvPr/>
        </p:nvSpPr>
        <p:spPr>
          <a:xfrm>
            <a:off x="3606751" y="981820"/>
            <a:ext cx="2581072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Michigan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688343" y="1675076"/>
            <a:ext cx="3198901" cy="4893764"/>
            <a:chOff x="5688343" y="1675076"/>
            <a:chExt cx="3198901" cy="4893764"/>
          </a:xfrm>
        </p:grpSpPr>
        <p:grpSp>
          <p:nvGrpSpPr>
            <p:cNvPr id="33" name="组合 32"/>
            <p:cNvGrpSpPr/>
            <p:nvPr/>
          </p:nvGrpSpPr>
          <p:grpSpPr>
            <a:xfrm>
              <a:off x="5688343" y="4568458"/>
              <a:ext cx="3198901" cy="2000382"/>
              <a:chOff x="-556150" y="4568458"/>
              <a:chExt cx="3198901" cy="2000382"/>
            </a:xfrm>
          </p:grpSpPr>
          <p:cxnSp>
            <p:nvCxnSpPr>
              <p:cNvPr id="34" name="直接连接符 33"/>
              <p:cNvCxnSpPr>
                <a:stCxn id="5" idx="2"/>
                <a:endCxn id="36" idx="0"/>
              </p:cNvCxnSpPr>
              <p:nvPr/>
            </p:nvCxnSpPr>
            <p:spPr>
              <a:xfrm>
                <a:off x="1043300" y="4568458"/>
                <a:ext cx="2" cy="1631050"/>
              </a:xfrm>
              <a:prstGeom prst="line">
                <a:avLst/>
              </a:prstGeom>
              <a:ln w="22225">
                <a:solidFill>
                  <a:srgbClr val="0064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/>
              <p:cNvSpPr/>
              <p:nvPr/>
            </p:nvSpPr>
            <p:spPr>
              <a:xfrm>
                <a:off x="-556150" y="4792679"/>
                <a:ext cx="319890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/>
                  <a:t>Topological Mapping and Navigation in </a:t>
                </a:r>
                <a:r>
                  <a:rPr lang="en-US" altLang="zh-CN" sz="1400" b="1" dirty="0" smtClean="0"/>
                  <a:t>Real-World Environments</a:t>
                </a:r>
                <a:endParaRPr lang="zh-CN" altLang="en-US" sz="1400" b="1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13724" y="6199508"/>
                <a:ext cx="659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2018</a:t>
                </a:r>
                <a:endParaRPr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32823" y="5667510"/>
                <a:ext cx="1620957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</a:rPr>
                  <a:t>小伙子博士毕业了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6808" y="1675076"/>
              <a:ext cx="2581969" cy="289338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3020400" y="1896698"/>
            <a:ext cx="2840944" cy="4683254"/>
            <a:chOff x="2699314" y="1885586"/>
            <a:chExt cx="2840944" cy="4683254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9314" y="1885586"/>
              <a:ext cx="2840944" cy="2145707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2792382" y="4031293"/>
              <a:ext cx="2654809" cy="2537547"/>
              <a:chOff x="-284104" y="4031293"/>
              <a:chExt cx="2654809" cy="2537547"/>
            </a:xfrm>
          </p:grpSpPr>
          <p:cxnSp>
            <p:nvCxnSpPr>
              <p:cNvPr id="23" name="直接连接符 22"/>
              <p:cNvCxnSpPr>
                <a:endCxn id="25" idx="0"/>
              </p:cNvCxnSpPr>
              <p:nvPr/>
            </p:nvCxnSpPr>
            <p:spPr>
              <a:xfrm>
                <a:off x="1043301" y="4031293"/>
                <a:ext cx="1" cy="2168215"/>
              </a:xfrm>
              <a:prstGeom prst="line">
                <a:avLst/>
              </a:prstGeom>
              <a:ln w="22225">
                <a:solidFill>
                  <a:srgbClr val="0064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/>
              <p:cNvSpPr/>
              <p:nvPr/>
            </p:nvSpPr>
            <p:spPr>
              <a:xfrm>
                <a:off x="-284104" y="4713404"/>
                <a:ext cx="26548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/>
                  <a:t>Efficient search for correct and useful topological maps</a:t>
                </a:r>
                <a:endParaRPr lang="zh-CN" altLang="en-US" sz="1400" b="1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13724" y="6199508"/>
                <a:ext cx="659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2012</a:t>
                </a:r>
                <a:endParaRPr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-39686" y="5667510"/>
                <a:ext cx="2165978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</a:rPr>
                  <a:t>带了个小伙子发了篇</a:t>
                </a:r>
                <a:r>
                  <a:rPr lang="en-US" altLang="zh-CN" sz="1400" b="1" dirty="0" smtClean="0">
                    <a:solidFill>
                      <a:schemeClr val="bg1"/>
                    </a:solidFill>
                  </a:rPr>
                  <a:t>IROS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608218" y="6210620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2009 - 2012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95018" y="5578080"/>
            <a:ext cx="18004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三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组人在这个问题上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</a:rPr>
              <a:t>提出了自己的方法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95018" y="1995315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麦吉尔大学</a:t>
            </a:r>
            <a:endParaRPr lang="zh-CN" altLang="en-US" sz="1400" b="1" dirty="0"/>
          </a:p>
        </p:txBody>
      </p:sp>
      <p:sp>
        <p:nvSpPr>
          <p:cNvPr id="46" name="矩形 45"/>
          <p:cNvSpPr/>
          <p:nvPr/>
        </p:nvSpPr>
        <p:spPr>
          <a:xfrm>
            <a:off x="395018" y="3206593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佐治亚理工</a:t>
            </a:r>
            <a:endParaRPr lang="zh-CN" altLang="en-US" sz="1400" b="1" dirty="0"/>
          </a:p>
        </p:txBody>
      </p:sp>
      <p:sp>
        <p:nvSpPr>
          <p:cNvPr id="47" name="矩形 46"/>
          <p:cNvSpPr/>
          <p:nvPr/>
        </p:nvSpPr>
        <p:spPr>
          <a:xfrm>
            <a:off x="395018" y="4417871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卡内基梅隆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0449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395018" y="1995315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/>
              <a:t>麦吉尔大学</a:t>
            </a:r>
            <a:endParaRPr lang="zh-CN" altLang="en-US" sz="1400" b="1" dirty="0"/>
          </a:p>
        </p:txBody>
      </p:sp>
      <p:sp>
        <p:nvSpPr>
          <p:cNvPr id="64" name="矩形 63"/>
          <p:cNvSpPr/>
          <p:nvPr/>
        </p:nvSpPr>
        <p:spPr>
          <a:xfrm>
            <a:off x="395018" y="3206593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/>
              <a:t>佐治亚理工</a:t>
            </a:r>
            <a:endParaRPr lang="zh-CN" altLang="en-US" sz="1400" b="1" dirty="0"/>
          </a:p>
        </p:txBody>
      </p:sp>
      <p:sp>
        <p:nvSpPr>
          <p:cNvPr id="65" name="矩形 64"/>
          <p:cNvSpPr/>
          <p:nvPr/>
        </p:nvSpPr>
        <p:spPr>
          <a:xfrm>
            <a:off x="395018" y="4417871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/>
              <a:t>卡内基梅隆</a:t>
            </a:r>
            <a:endParaRPr lang="zh-CN" altLang="en-US" sz="1400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Similar works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95018" y="5629148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/>
              <a:t>密西根大学</a:t>
            </a:r>
            <a:endParaRPr lang="zh-CN" altLang="en-US" sz="1400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913464" y="5280783"/>
            <a:ext cx="7154334" cy="1169551"/>
            <a:chOff x="1913464" y="5280783"/>
            <a:chExt cx="7154334" cy="1169551"/>
          </a:xfrm>
        </p:grpSpPr>
        <p:sp>
          <p:nvSpPr>
            <p:cNvPr id="59" name="矩形 58"/>
            <p:cNvSpPr/>
            <p:nvPr/>
          </p:nvSpPr>
          <p:spPr>
            <a:xfrm>
              <a:off x="1913464" y="5397540"/>
              <a:ext cx="24198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/>
                <a:t>Efficient search for correct and useful topological maps</a:t>
              </a:r>
              <a:endParaRPr lang="zh-CN" altLang="en-US" sz="1400" b="1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2254207" y="5920760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IROS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2012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053937" y="5430007"/>
              <a:ext cx="25965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/>
                <a:t>Topological Mapping and Navigation in </a:t>
              </a:r>
              <a:r>
                <a:rPr lang="en-US" altLang="zh-CN" sz="1200" b="1" dirty="0" smtClean="0"/>
                <a:t>Real-World Environments</a:t>
              </a:r>
              <a:endParaRPr lang="zh-CN" altLang="en-US" sz="1200" b="1" dirty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4483057" y="5926495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PHD thesis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2018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538641" y="5280783"/>
              <a:ext cx="2529157" cy="11695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/>
                <a:t>1.</a:t>
              </a:r>
              <a:r>
                <a:rPr lang="zh-CN" altLang="en-US" sz="1400" b="1" dirty="0" smtClean="0"/>
                <a:t>贝叶斯定理分解，对所有地图可能性进行排序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2.</a:t>
              </a:r>
              <a:r>
                <a:rPr lang="zh-CN" altLang="en-US" sz="1400" b="1" dirty="0" smtClean="0"/>
                <a:t>通过增量式计算，只对概率高的地图进行增长，不用删除地图可能</a:t>
              </a:r>
              <a:endParaRPr lang="en-US" altLang="zh-CN" sz="1400" b="1" dirty="0" smtClean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30581" y="1918371"/>
            <a:ext cx="7041148" cy="893131"/>
            <a:chOff x="2130581" y="1918371"/>
            <a:chExt cx="7041148" cy="893131"/>
          </a:xfrm>
        </p:grpSpPr>
        <p:sp>
          <p:nvSpPr>
            <p:cNvPr id="42" name="矩形 41"/>
            <p:cNvSpPr/>
            <p:nvPr/>
          </p:nvSpPr>
          <p:spPr>
            <a:xfrm>
              <a:off x="4118984" y="1918371"/>
              <a:ext cx="246649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 smtClean="0"/>
                <a:t>Pure Topological Mapping </a:t>
              </a:r>
            </a:p>
            <a:p>
              <a:pPr algn="ctr"/>
              <a:r>
                <a:rPr lang="en-US" altLang="zh-CN" sz="1400" b="1" dirty="0" smtClean="0"/>
                <a:t>in Mobile Robotics</a:t>
              </a:r>
              <a:endParaRPr lang="zh-CN" altLang="en-US" sz="1400" b="1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2130581" y="1918371"/>
              <a:ext cx="20306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Topological mapping with weak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sensory data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276709" y="2370864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altLang="zh-CN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Proc. AAAI </a:t>
              </a:r>
              <a:r>
                <a:rPr lang="en-US" altLang="zh-CN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NCAI</a:t>
              </a:r>
            </a:p>
            <a:p>
              <a:pPr algn="ctr"/>
              <a:r>
                <a:rPr lang="en-US" altLang="zh-CN" sz="11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2007</a:t>
              </a:r>
              <a:endParaRPr lang="zh-CN" alt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243006" y="2380615"/>
              <a:ext cx="221844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>
                  <a:latin typeface="+mn-ea"/>
                </a:rPr>
                <a:t>TRANSACTIONS ON </a:t>
              </a:r>
              <a:r>
                <a:rPr lang="en-US" altLang="zh-CN" sz="1100" i="1" dirty="0" smtClean="0">
                  <a:latin typeface="+mn-ea"/>
                </a:rPr>
                <a:t>ROBOTICS </a:t>
              </a:r>
              <a:r>
                <a:rPr lang="en-US" altLang="zh-CN" sz="1100" b="1" i="1" dirty="0" smtClean="0">
                  <a:latin typeface="+mn-ea"/>
                </a:rPr>
                <a:t>2010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538642" y="1985046"/>
              <a:ext cx="2633087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/>
                <a:t>1.</a:t>
              </a:r>
              <a:r>
                <a:rPr lang="zh-CN" altLang="en-US" sz="1400" b="1" dirty="0" smtClean="0"/>
                <a:t>基于探索模式的排除错误模型</a:t>
              </a:r>
              <a:endParaRPr lang="en-US" altLang="zh-CN" sz="1400" b="1" dirty="0"/>
            </a:p>
            <a:p>
              <a:r>
                <a:rPr lang="en-US" altLang="zh-CN" sz="1400" b="1" dirty="0" smtClean="0"/>
                <a:t>2.</a:t>
              </a:r>
              <a:r>
                <a:rPr lang="zh-CN" altLang="en-US" sz="1400" b="1" dirty="0" smtClean="0"/>
                <a:t>展现了特征的重要性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3.</a:t>
              </a:r>
              <a:r>
                <a:rPr lang="zh-CN" altLang="en-US" sz="1400" b="1" dirty="0" smtClean="0"/>
                <a:t>提出了从简至上的原则</a:t>
              </a:r>
              <a:endParaRPr lang="en-US" altLang="zh-CN" sz="1400" b="1" dirty="0" smtClean="0"/>
            </a:p>
          </p:txBody>
        </p:sp>
      </p:grpSp>
      <p:cxnSp>
        <p:nvCxnSpPr>
          <p:cNvPr id="72" name="直接箭头连接符 71"/>
          <p:cNvCxnSpPr/>
          <p:nvPr/>
        </p:nvCxnSpPr>
        <p:spPr>
          <a:xfrm flipV="1">
            <a:off x="444147" y="2858075"/>
            <a:ext cx="8623651" cy="0"/>
          </a:xfrm>
          <a:prstGeom prst="straightConnector1">
            <a:avLst/>
          </a:prstGeom>
          <a:ln w="25400">
            <a:solidFill>
              <a:schemeClr val="accent1">
                <a:alpha val="37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2041912" y="2933052"/>
            <a:ext cx="7025888" cy="1169551"/>
            <a:chOff x="2041912" y="2933052"/>
            <a:chExt cx="7025888" cy="1169551"/>
          </a:xfrm>
        </p:grpSpPr>
        <p:sp>
          <p:nvSpPr>
            <p:cNvPr id="52" name="矩形 51"/>
            <p:cNvSpPr/>
            <p:nvPr/>
          </p:nvSpPr>
          <p:spPr>
            <a:xfrm>
              <a:off x="2041912" y="2987848"/>
              <a:ext cx="2207938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/>
                <a:t>Inference in the space of topological maps </a:t>
              </a:r>
              <a:r>
                <a:rPr lang="en-US" altLang="zh-CN" sz="1400" b="1" dirty="0" smtClean="0"/>
                <a:t>An MCMC-based </a:t>
              </a:r>
              <a:r>
                <a:rPr lang="en-US" altLang="zh-CN" sz="1400" b="1" dirty="0"/>
                <a:t>approach</a:t>
              </a:r>
              <a:endParaRPr lang="zh-CN" altLang="en-US" sz="1400" b="1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370651" y="3095570"/>
              <a:ext cx="19631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Online Probabilistic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Topological Mapping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276709" y="3661655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IROS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2004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483057" y="3661655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IJRR</a:t>
              </a:r>
            </a:p>
            <a:p>
              <a:pPr algn="ctr"/>
              <a:r>
                <a:rPr lang="en-US" altLang="zh-CN" sz="11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2011</a:t>
              </a:r>
              <a:endParaRPr lang="zh-CN" alt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538643" y="2933052"/>
              <a:ext cx="2529157" cy="11695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/>
                <a:t>1.</a:t>
              </a:r>
              <a:r>
                <a:rPr lang="zh-CN" altLang="en-US" sz="1400" b="1" dirty="0" smtClean="0"/>
                <a:t>通过</a:t>
              </a:r>
              <a:r>
                <a:rPr lang="en-US" altLang="zh-CN" sz="1400" b="1" dirty="0" smtClean="0"/>
                <a:t>MCMC</a:t>
              </a:r>
              <a:r>
                <a:rPr lang="zh-CN" altLang="en-US" sz="1400" b="1" dirty="0" smtClean="0"/>
                <a:t>，选择拓扑构型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2.</a:t>
              </a:r>
              <a:r>
                <a:rPr lang="zh-CN" altLang="en-US" sz="1400" b="1" dirty="0"/>
                <a:t>贝叶斯定理分解，对所有地图可能性进行排序</a:t>
              </a:r>
              <a:endParaRPr lang="en-US" altLang="zh-CN" sz="1400" b="1" dirty="0"/>
            </a:p>
            <a:p>
              <a:r>
                <a:rPr lang="en-US" altLang="zh-CN" sz="1400" b="1" dirty="0" smtClean="0"/>
                <a:t>3.</a:t>
              </a:r>
              <a:r>
                <a:rPr lang="zh-CN" altLang="en-US" sz="1400" b="1" dirty="0" smtClean="0"/>
                <a:t>对里程计数据优化得到位置关系</a:t>
              </a:r>
              <a:endParaRPr lang="en-US" altLang="zh-CN" sz="1400" b="1" dirty="0" smtClean="0"/>
            </a:p>
          </p:txBody>
        </p:sp>
      </p:grpSp>
      <p:cxnSp>
        <p:nvCxnSpPr>
          <p:cNvPr id="74" name="直接箭头连接符 73"/>
          <p:cNvCxnSpPr/>
          <p:nvPr/>
        </p:nvCxnSpPr>
        <p:spPr>
          <a:xfrm flipV="1">
            <a:off x="444147" y="4077688"/>
            <a:ext cx="8623651" cy="0"/>
          </a:xfrm>
          <a:prstGeom prst="straightConnector1">
            <a:avLst/>
          </a:prstGeom>
          <a:ln w="25400">
            <a:solidFill>
              <a:schemeClr val="accent1">
                <a:alpha val="37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098118" y="4074106"/>
            <a:ext cx="6969682" cy="1169551"/>
            <a:chOff x="2098118" y="4074106"/>
            <a:chExt cx="6969682" cy="1169551"/>
          </a:xfrm>
        </p:grpSpPr>
        <p:sp>
          <p:nvSpPr>
            <p:cNvPr id="56" name="矩形 55"/>
            <p:cNvSpPr/>
            <p:nvPr/>
          </p:nvSpPr>
          <p:spPr>
            <a:xfrm>
              <a:off x="2098118" y="4173532"/>
              <a:ext cx="2095526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/>
                <a:t>A </a:t>
              </a:r>
              <a:r>
                <a:rPr lang="en-US" altLang="zh-CN" sz="1100" b="1" dirty="0" err="1"/>
                <a:t>multihypothesis</a:t>
              </a:r>
              <a:r>
                <a:rPr lang="en-US" altLang="zh-CN" sz="1100" b="1" dirty="0"/>
                <a:t> topological SLAM approach for loop closing on edge-ordered graphs</a:t>
              </a:r>
              <a:endParaRPr lang="zh-CN" altLang="en-US" sz="1100" b="1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2276709" y="4773696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IROS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2009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095390" y="4174690"/>
              <a:ext cx="251367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/>
                <a:t>A unified Bayesian framework for global</a:t>
              </a:r>
            </a:p>
            <a:p>
              <a:pPr algn="ctr"/>
              <a:r>
                <a:rPr lang="en-US" altLang="zh-CN" sz="1100" b="1" dirty="0"/>
                <a:t>localization and SLAM in hybrid</a:t>
              </a:r>
            </a:p>
            <a:p>
              <a:pPr algn="ctr"/>
              <a:r>
                <a:rPr lang="en-US" altLang="zh-CN" sz="1100" b="1" dirty="0"/>
                <a:t>metric/topological maps</a:t>
              </a:r>
              <a:endParaRPr lang="zh-CN" altLang="en-US" sz="1100" b="1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4483057" y="4773696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IJRR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2012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538643" y="4074106"/>
              <a:ext cx="252915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/>
                <a:t>1.</a:t>
              </a:r>
              <a:r>
                <a:rPr lang="zh-CN" altLang="en-US" sz="1400" b="1" dirty="0" smtClean="0"/>
                <a:t>贝叶斯定理分解，对所有地图可能性进行排序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2.</a:t>
              </a:r>
              <a:r>
                <a:rPr lang="zh-CN" altLang="en-US" sz="1400" b="1" dirty="0" smtClean="0"/>
                <a:t>根据一些准则删除地图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3.</a:t>
              </a:r>
              <a:r>
                <a:rPr lang="zh-CN" altLang="en-US" sz="1400" b="1" dirty="0" smtClean="0"/>
                <a:t>支持绑架问题，添加边的局部信息且加入贝叶斯概率中</a:t>
              </a:r>
              <a:endParaRPr lang="en-US" altLang="zh-CN" sz="1400" b="1" dirty="0" smtClean="0"/>
            </a:p>
          </p:txBody>
        </p:sp>
      </p:grpSp>
      <p:cxnSp>
        <p:nvCxnSpPr>
          <p:cNvPr id="75" name="直接箭头连接符 74"/>
          <p:cNvCxnSpPr/>
          <p:nvPr/>
        </p:nvCxnSpPr>
        <p:spPr>
          <a:xfrm flipV="1">
            <a:off x="444147" y="5258364"/>
            <a:ext cx="8623651" cy="0"/>
          </a:xfrm>
          <a:prstGeom prst="straightConnector1">
            <a:avLst/>
          </a:prstGeom>
          <a:ln w="25400">
            <a:solidFill>
              <a:schemeClr val="accent1">
                <a:alpha val="37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1651863"/>
            <a:ext cx="27667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奥卡姆剃刀原则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18" y="2964438"/>
            <a:ext cx="2576790" cy="157236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2169712"/>
            <a:ext cx="4012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用较少的东西，同样可以做好的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事情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5238646"/>
            <a:ext cx="2172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右侧两组均比重从大到小排序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2800508"/>
            <a:ext cx="29673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参考了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2004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的工作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对所有的模型进行排序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首先取点较少的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再取未探索的边较少的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066" y="4816298"/>
            <a:ext cx="5377969" cy="177559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38642" y="1985046"/>
            <a:ext cx="2633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基于探索模式的排除错误模型</a:t>
            </a:r>
            <a:endParaRPr lang="en-US" altLang="zh-CN" sz="1400" b="1" dirty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展现了特征的重要性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提出了从简至上的原则</a:t>
            </a:r>
            <a:endParaRPr lang="en-US" altLang="zh-CN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6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0997" t="10662" r="10929" b="39959"/>
          <a:stretch/>
        </p:blipFill>
        <p:spPr>
          <a:xfrm>
            <a:off x="311255" y="2225566"/>
            <a:ext cx="4497142" cy="4491732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1651863"/>
            <a:ext cx="3516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广度优先搜索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硬核版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BFT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/>
          <a:srcRect l="20997" t="59902" r="10929" b="3830"/>
          <a:stretch/>
        </p:blipFill>
        <p:spPr>
          <a:xfrm>
            <a:off x="5326991" y="3264776"/>
            <a:ext cx="3381375" cy="24805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91358" y="6286411"/>
            <a:ext cx="42526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G. </a:t>
            </a:r>
            <a:r>
              <a:rPr lang="en-US" altLang="zh-CN" sz="1100" dirty="0" err="1"/>
              <a:t>Dudek</a:t>
            </a:r>
            <a:r>
              <a:rPr lang="en-US" altLang="zh-CN" sz="1100" dirty="0"/>
              <a:t>, P. Freedman, and S. </a:t>
            </a:r>
            <a:r>
              <a:rPr lang="en-US" altLang="zh-CN" sz="1100" dirty="0" err="1"/>
              <a:t>Hadjres</a:t>
            </a:r>
            <a:r>
              <a:rPr lang="en-US" altLang="zh-CN" sz="1100" dirty="0"/>
              <a:t>, “Mapping in unknown </a:t>
            </a:r>
            <a:r>
              <a:rPr lang="en-US" altLang="zh-CN" sz="1100" dirty="0" smtClean="0"/>
              <a:t>graph-</a:t>
            </a:r>
            <a:r>
              <a:rPr lang="en-US" altLang="zh-CN" sz="1100" dirty="0" err="1" smtClean="0"/>
              <a:t>likeworlds</a:t>
            </a:r>
            <a:r>
              <a:rPr lang="en-US" altLang="zh-CN" sz="1100" dirty="0"/>
              <a:t>,” </a:t>
            </a:r>
            <a:r>
              <a:rPr lang="en-US" altLang="zh-CN" sz="1100" i="1" dirty="0"/>
              <a:t>J. Robot. Syst.</a:t>
            </a:r>
            <a:r>
              <a:rPr lang="en-US" altLang="zh-CN" sz="1100" dirty="0"/>
              <a:t>, vol. 13, no. 8, pp. 539–559, Aug. 1996.</a:t>
            </a:r>
            <a:endParaRPr lang="zh-CN" altLang="en-US" sz="1100" dirty="0"/>
          </a:p>
        </p:txBody>
      </p:sp>
      <p:sp>
        <p:nvSpPr>
          <p:cNvPr id="39" name="矩形 38"/>
          <p:cNvSpPr/>
          <p:nvPr/>
        </p:nvSpPr>
        <p:spPr>
          <a:xfrm>
            <a:off x="6538642" y="1985046"/>
            <a:ext cx="2633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基于探索模式的排除错误模型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展现了特征的重要性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提出了从简至上的原则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2708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138" y="2262864"/>
            <a:ext cx="2792025" cy="37871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94024" y="3110010"/>
            <a:ext cx="485865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类似于走迷宫一直贴着右侧走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持续走，直到走到和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类似的路口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原路返回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，沿反方向走和第一步一样的步数，来验证上一步完成的闭环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1651863"/>
            <a:ext cx="3516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Breadth-First Ears Traversal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BFET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10913" y="0"/>
            <a:ext cx="2633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基于探索模式的排除错误模型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展现了特征的重要性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提出了从简至上的原则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71917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138" y="2262864"/>
            <a:ext cx="2792025" cy="37871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5232485"/>
            <a:ext cx="5160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在刚刚的基础上添加一个概率，每次运动都有一定概率来不遵循原有的准则。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目的：通过此行为可以消除一些错误的假设模型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有理论支撑能保证对整个图的探索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4" y="2718123"/>
            <a:ext cx="3617935" cy="21559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1651863"/>
            <a:ext cx="3516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Loop-Based 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LBE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10913" y="0"/>
            <a:ext cx="2633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基于探索模式的排除错误模型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展现了特征的重要性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提出了从简至上的原则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18568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1636875"/>
            <a:ext cx="3516001" cy="96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数据集来自于德劳内三角化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从随机点生成三角图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3484009"/>
            <a:ext cx="2330485" cy="2358699"/>
          </a:xfrm>
          <a:prstGeom prst="rect">
            <a:avLst/>
          </a:prstGeom>
        </p:spPr>
      </p:pic>
      <p:pic>
        <p:nvPicPr>
          <p:cNvPr id="2050" name="Picture 2" descr="https://upload.wikimedia.org/wikipedia/commons/thumb/5/56/Delaunay_Voronoi.svg/1024px-Delaunay_Voronoi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01" y="3318642"/>
            <a:ext cx="2358698" cy="23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5048007" y="1636875"/>
            <a:ext cx="35160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今天所有的拓扑点只是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ordered-edge node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424" y="3040613"/>
            <a:ext cx="1922925" cy="1485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464" y="4436951"/>
            <a:ext cx="2021657" cy="14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1720231"/>
            <a:ext cx="4363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过程中只保存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个最可能的拓扑图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57" y="3409226"/>
            <a:ext cx="6277696" cy="2829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52" y="2374738"/>
            <a:ext cx="1287401" cy="39410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93802" y="2374739"/>
            <a:ext cx="76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对比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79724" y="2768840"/>
            <a:ext cx="6352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为最小图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的点数量，</a:t>
            </a:r>
            <a:r>
              <a:rPr lang="el-GR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都为常数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87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HGJ</a:t>
            </a:r>
            <a:r>
              <a:rPr lang="zh-CN" altLang="en-US" dirty="0"/>
              <a:t>路径平滑库 要求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7361D9-DBF0-4C97-A74C-65799DDD1112}"/>
              </a:ext>
            </a:extLst>
          </p:cNvPr>
          <p:cNvSpPr/>
          <p:nvPr/>
        </p:nvSpPr>
        <p:spPr>
          <a:xfrm>
            <a:off x="1307225" y="5635552"/>
            <a:ext cx="8309153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顺滑地连接路径点，且进行速度规划，满足动力学上的要求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其中 曲线直线长度的分配 和 速度规划 是先后顺序，独立的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83648" y="2183745"/>
            <a:ext cx="4382403" cy="3134713"/>
            <a:chOff x="297566" y="2015079"/>
            <a:chExt cx="4382403" cy="313471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83F73C-1809-4E20-AEA8-70C56C8D1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566" y="2015079"/>
              <a:ext cx="4382403" cy="246776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17361D9-DBF0-4C97-A74C-65799DDD1112}"/>
                </a:ext>
              </a:extLst>
            </p:cNvPr>
            <p:cNvSpPr/>
            <p:nvPr/>
          </p:nvSpPr>
          <p:spPr>
            <a:xfrm>
              <a:off x="940559" y="4641961"/>
              <a:ext cx="3096415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某个转角的示例</a:t>
              </a:r>
              <a:r>
                <a:rPr lang="en-US" altLang="zh-CN" b="1" dirty="0" smtClean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zh-CN" alt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贝塞尔曲线</a:t>
              </a:r>
              <a:r>
                <a:rPr lang="en-US" altLang="zh-CN" b="1" dirty="0" smtClean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4024" y="1777755"/>
            <a:ext cx="3845889" cy="3498512"/>
            <a:chOff x="4957289" y="1871298"/>
            <a:chExt cx="3845889" cy="349851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B894EE1-E3BA-41DC-BE91-27B4706D7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7289" y="1871298"/>
              <a:ext cx="3845889" cy="309252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17361D9-DBF0-4C97-A74C-65799DDD1112}"/>
                </a:ext>
              </a:extLst>
            </p:cNvPr>
            <p:cNvSpPr/>
            <p:nvPr/>
          </p:nvSpPr>
          <p:spPr>
            <a:xfrm>
              <a:off x="5974884" y="4904170"/>
              <a:ext cx="1810697" cy="465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全局的规划</a:t>
              </a:r>
              <a:endParaRPr lang="en-US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右大括号 11"/>
          <p:cNvSpPr/>
          <p:nvPr/>
        </p:nvSpPr>
        <p:spPr>
          <a:xfrm rot="18307112">
            <a:off x="7233535" y="1849646"/>
            <a:ext cx="338685" cy="2422079"/>
          </a:xfrm>
          <a:prstGeom prst="rightBrace">
            <a:avLst>
              <a:gd name="adj1" fmla="val 42603"/>
              <a:gd name="adj2" fmla="val 49531"/>
            </a:avLst>
          </a:prstGeom>
          <a:ln w="15875">
            <a:bevel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7361D9-DBF0-4C97-A74C-65799DDD1112}"/>
              </a:ext>
            </a:extLst>
          </p:cNvPr>
          <p:cNvSpPr/>
          <p:nvPr/>
        </p:nvSpPr>
        <p:spPr>
          <a:xfrm rot="2095614">
            <a:off x="7444789" y="2414384"/>
            <a:ext cx="4177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764285" y="1789972"/>
            <a:ext cx="35160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p=0.99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100</a:t>
            </a:r>
          </a:p>
          <a:p>
            <a:pPr marL="457200" indent="-457200">
              <a:buAutoNum type="alphaLcParenBoth"/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个点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arenBoth"/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个点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43" y="3354923"/>
            <a:ext cx="7455324" cy="29786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890751" y="2251636"/>
            <a:ext cx="38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LBE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的正确率遥遥领先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09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44" y="3383950"/>
            <a:ext cx="7455324" cy="286498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764285" y="1789972"/>
            <a:ext cx="38267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p=0.99</a:t>
            </a:r>
          </a:p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边点比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890751" y="2251636"/>
            <a:ext cx="3894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LBE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的容量需求遥遥领先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764285" y="1789972"/>
            <a:ext cx="35160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p=0.99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个点，边点比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小时内完成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2.2GHz 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奔腾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未优化的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2117245"/>
            <a:ext cx="5114925" cy="39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413051" y="5763767"/>
            <a:ext cx="4517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越大正确率越高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764285" y="1789972"/>
            <a:ext cx="3516001" cy="96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p=0.99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边点比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点图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286" y="2053873"/>
            <a:ext cx="4039465" cy="320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4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413051" y="5763767"/>
            <a:ext cx="4517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一般正确的图都在排名靠前的位置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48" y="3434834"/>
            <a:ext cx="5981314" cy="1565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764285" y="1789972"/>
            <a:ext cx="3516001" cy="142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p=0.99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10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边点比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点图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7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2" y="474292"/>
            <a:ext cx="9160932" cy="6383708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-16932" y="0"/>
            <a:ext cx="9160932" cy="4742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越大成功率越高，但是需要的时间更多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088610" y="4929500"/>
            <a:ext cx="949848" cy="78763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N=10</a:t>
            </a:r>
          </a:p>
          <a:p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点图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9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697610" y="2015824"/>
            <a:ext cx="4512565" cy="96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给予图中每个点一个人工的特征向量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通过某个算法对所有的模型进行排序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38642" y="1985046"/>
            <a:ext cx="2633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基于探索模式的排除错误模型</a:t>
            </a:r>
            <a:endParaRPr lang="en-US" altLang="zh-CN" sz="1400" b="1" dirty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展现了特征的重要性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提出了从简至上的原则</a:t>
            </a:r>
            <a:endParaRPr lang="en-US" altLang="zh-CN" sz="14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0" y="4061045"/>
            <a:ext cx="8452337" cy="19089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190560" y="6131899"/>
            <a:ext cx="49790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比重从大到小→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13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66" y="2098372"/>
            <a:ext cx="4517243" cy="11464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66474"/>
          <a:stretch/>
        </p:blipFill>
        <p:spPr>
          <a:xfrm>
            <a:off x="6111600" y="3704591"/>
            <a:ext cx="2862283" cy="3058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32795" b="33164"/>
          <a:stretch/>
        </p:blipFill>
        <p:spPr>
          <a:xfrm>
            <a:off x="3055800" y="3581399"/>
            <a:ext cx="2862283" cy="3105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66978"/>
          <a:stretch/>
        </p:blipFill>
        <p:spPr>
          <a:xfrm>
            <a:off x="0" y="3627887"/>
            <a:ext cx="2862283" cy="30121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697610" y="2015824"/>
            <a:ext cx="6722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3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另外</a:t>
            </a:r>
            <a:r>
              <a:rPr lang="zh-CN" altLang="en-US" sz="2000" dirty="0">
                <a:solidFill>
                  <a:srgbClr val="003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设置阈值</a:t>
            </a:r>
            <a:r>
              <a:rPr lang="el-GR" altLang="zh-CN" sz="2000" dirty="0" smtClean="0">
                <a:solidFill>
                  <a:srgbClr val="003072"/>
                </a:solidFill>
              </a:rPr>
              <a:t>ω</a:t>
            </a:r>
            <a:r>
              <a:rPr lang="zh-CN" altLang="en-US" sz="2000" dirty="0" smtClean="0">
                <a:solidFill>
                  <a:srgbClr val="003072"/>
                </a:solidFill>
              </a:rPr>
              <a:t>，超过的舍去</a:t>
            </a:r>
            <a:endParaRPr lang="en-US" altLang="zh-CN" sz="2000" dirty="0">
              <a:solidFill>
                <a:srgbClr val="0030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3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特征向量的每个分量的分布越</a:t>
            </a:r>
            <a:r>
              <a:rPr lang="zh-CN" altLang="en-US" sz="2000" dirty="0" smtClean="0">
                <a:solidFill>
                  <a:srgbClr val="003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散</a:t>
            </a:r>
            <a:endParaRPr lang="en-US" altLang="zh-CN" sz="2000" dirty="0" smtClean="0">
              <a:solidFill>
                <a:srgbClr val="0030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3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效果</a:t>
            </a:r>
            <a:r>
              <a:rPr lang="zh-CN" altLang="en-US" sz="2000" dirty="0">
                <a:solidFill>
                  <a:srgbClr val="003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越好</a:t>
            </a:r>
            <a:endParaRPr lang="en-US" altLang="zh-CN" sz="2000" dirty="0">
              <a:solidFill>
                <a:srgbClr val="0030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5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262" y="2374420"/>
            <a:ext cx="5114925" cy="39031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麦吉尔大学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94024" y="3425524"/>
            <a:ext cx="36267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使用特征向量，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只要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=8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就可以解相同的问题，而没有特征向量要维持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的假设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94024" y="5809800"/>
            <a:ext cx="13091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2010 IJRR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0" y="2999229"/>
            <a:ext cx="4719638" cy="29043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641389" y="178164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对拓扑地图的构型进行了编码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5157566"/>
            <a:ext cx="3808412" cy="119727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5705217" y="2918207"/>
            <a:ext cx="26468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集合划分，贝尔数</a:t>
            </a:r>
            <a:endParaRPr lang="en-US" altLang="zh-CN" sz="24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超指数增长</a:t>
            </a:r>
            <a:endParaRPr lang="en-US" altLang="zh-CN" sz="24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理论基础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通过</a:t>
            </a:r>
            <a:r>
              <a:rPr lang="en-US" altLang="zh-CN" sz="1400" b="1" dirty="0" smtClean="0"/>
              <a:t>MCMC</a:t>
            </a:r>
            <a:r>
              <a:rPr lang="zh-CN" altLang="en-US" sz="1400" b="1" dirty="0" smtClean="0"/>
              <a:t>，选择拓扑构型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91790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94024" y="1777755"/>
            <a:ext cx="3845889" cy="3498512"/>
            <a:chOff x="4957289" y="1871298"/>
            <a:chExt cx="3845889" cy="349851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B894EE1-E3BA-41DC-BE91-27B4706D7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7289" y="1871298"/>
              <a:ext cx="3845889" cy="3092523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17361D9-DBF0-4C97-A74C-65799DDD1112}"/>
                </a:ext>
              </a:extLst>
            </p:cNvPr>
            <p:cNvSpPr/>
            <p:nvPr/>
          </p:nvSpPr>
          <p:spPr>
            <a:xfrm>
              <a:off x="5974884" y="4904170"/>
              <a:ext cx="1810697" cy="465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全局的规划</a:t>
              </a:r>
              <a:endParaRPr lang="en-US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速度规划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7361D9-DBF0-4C97-A74C-65799DDD1112}"/>
              </a:ext>
            </a:extLst>
          </p:cNvPr>
          <p:cNvSpPr/>
          <p:nvPr/>
        </p:nvSpPr>
        <p:spPr>
          <a:xfrm>
            <a:off x="1307225" y="5627942"/>
            <a:ext cx="6745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曲线段匀速，直线段先加速到最大速度，再减速到下一段速度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altLang="zh-CN" baseline="-25000" dirty="0" smtClean="0">
                <a:solidFill>
                  <a:schemeClr val="accent1">
                    <a:lumMod val="50000"/>
                  </a:schemeClr>
                </a:solidFill>
              </a:rPr>
              <a:t>k+1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既需要规划的是每一段曲线段速度以及直线段的最大速度</a:t>
            </a:r>
            <a:endParaRPr lang="en-US" altLang="zh-CN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65009" y="1659740"/>
            <a:ext cx="3179747" cy="3616527"/>
            <a:chOff x="5065009" y="1659740"/>
            <a:chExt cx="3179747" cy="361652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B827B60-5D75-4C48-9EA7-E1B492DC7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5009" y="1659740"/>
              <a:ext cx="3179747" cy="307402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BC84296-A379-4E92-BDD4-5B724A40BEDD}"/>
                </a:ext>
              </a:extLst>
            </p:cNvPr>
            <p:cNvSpPr/>
            <p:nvPr/>
          </p:nvSpPr>
          <p:spPr>
            <a:xfrm>
              <a:off x="5754635" y="4906935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直线段速度规划</a:t>
              </a:r>
              <a:endParaRPr lang="zh-CN" alt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4024" y="1784435"/>
            <a:ext cx="4710436" cy="3129180"/>
            <a:chOff x="494024" y="1902450"/>
            <a:chExt cx="4710436" cy="3129180"/>
          </a:xfrm>
        </p:grpSpPr>
        <p:grpSp>
          <p:nvGrpSpPr>
            <p:cNvPr id="23" name="组合 22"/>
            <p:cNvGrpSpPr/>
            <p:nvPr/>
          </p:nvGrpSpPr>
          <p:grpSpPr>
            <a:xfrm>
              <a:off x="494024" y="1902450"/>
              <a:ext cx="4710436" cy="3129180"/>
              <a:chOff x="494024" y="1902450"/>
              <a:chExt cx="4710436" cy="312918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494024" y="1902450"/>
                <a:ext cx="3845889" cy="3129180"/>
                <a:chOff x="494024" y="1902450"/>
                <a:chExt cx="3845889" cy="3129180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4024" y="1902450"/>
                  <a:ext cx="3845889" cy="3129180"/>
                </a:xfrm>
                <a:prstGeom prst="rect">
                  <a:avLst/>
                </a:prstGeom>
                <a:solidFill>
                  <a:schemeClr val="bg1"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3167149" y="2826327"/>
                  <a:ext cx="599989" cy="450273"/>
                </a:xfrm>
                <a:prstGeom prst="line">
                  <a:avLst/>
                </a:prstGeom>
                <a:ln w="444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箭头连接符 20"/>
              <p:cNvCxnSpPr/>
              <p:nvPr/>
            </p:nvCxnSpPr>
            <p:spPr>
              <a:xfrm>
                <a:off x="3741420" y="2727960"/>
                <a:ext cx="1463040" cy="0"/>
              </a:xfrm>
              <a:prstGeom prst="straightConnector1">
                <a:avLst/>
              </a:prstGeom>
              <a:ln w="508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右大括号 23"/>
            <p:cNvSpPr/>
            <p:nvPr/>
          </p:nvSpPr>
          <p:spPr>
            <a:xfrm rot="18460564">
              <a:off x="3482804" y="2551575"/>
              <a:ext cx="183299" cy="745053"/>
            </a:xfrm>
            <a:prstGeom prst="rightBrace">
              <a:avLst>
                <a:gd name="adj1" fmla="val 22681"/>
                <a:gd name="adj2" fmla="val 49115"/>
              </a:avLst>
            </a:prstGeom>
            <a:ln w="15875"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60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sp>
        <p:nvSpPr>
          <p:cNvPr id="8" name="矩形 7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通过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MCMC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，选择拓扑构型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  <p:pic>
        <p:nvPicPr>
          <p:cNvPr id="3074" name="Picture 2" descr="https://images2015.cnblogs.com/blog/1042406/201703/1042406-20170328104002045-9725079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4" y="2527227"/>
            <a:ext cx="38100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563070" y="2011425"/>
            <a:ext cx="16719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M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arkov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hain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5509208"/>
            <a:ext cx="2847975" cy="10382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978912" y="2011425"/>
            <a:ext cx="166238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M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onte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arlo</a:t>
            </a:r>
            <a:endParaRPr lang="zh-CN" altLang="en-US" dirty="0"/>
          </a:p>
        </p:txBody>
      </p:sp>
      <p:pic>
        <p:nvPicPr>
          <p:cNvPr id="3076" name="Picture 4" descr="http://www.ruanyifeng.com/blogimg/asset/2015/bg201507260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754" y="3057525"/>
            <a:ext cx="2806700" cy="281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90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pic>
        <p:nvPicPr>
          <p:cNvPr id="3074" name="Picture 2" descr="https://images2015.cnblogs.com/blog/1042406/201703/1042406-20170328104002045-9725079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4" y="2527227"/>
            <a:ext cx="38100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563070" y="2011425"/>
            <a:ext cx="16719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M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arkov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hain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5509208"/>
            <a:ext cx="2847975" cy="1038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731" y="1872996"/>
            <a:ext cx="2787376" cy="46744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通过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MCMC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，选择拓扑构型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411885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sp>
        <p:nvSpPr>
          <p:cNvPr id="12" name="矩形 11"/>
          <p:cNvSpPr/>
          <p:nvPr/>
        </p:nvSpPr>
        <p:spPr>
          <a:xfrm>
            <a:off x="5773227" y="2011425"/>
            <a:ext cx="16719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M-H </a:t>
            </a:r>
            <a:r>
              <a:rPr lang="zh-CN" altLang="en-US" b="1" dirty="0" smtClean="0"/>
              <a:t>采样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308239" y="4028548"/>
                <a:ext cx="26018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l-GR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dirty="0" err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l-GR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dirty="0" err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239" y="4028548"/>
                <a:ext cx="2601884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images2015.cnblogs.com/blog/1042406/201703/1042406-20170328104002045-9725079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4" y="2527227"/>
            <a:ext cx="38100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" y="5509208"/>
            <a:ext cx="2847975" cy="10382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08239" y="3502879"/>
            <a:ext cx="16358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平稳细致条件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: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08238" y="4554217"/>
            <a:ext cx="269691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则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P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是满足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π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分布的状态转移矩阵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3070" y="2011425"/>
            <a:ext cx="16719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M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arkov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hain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通过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MCMC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，选择拓扑构型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8237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pic>
        <p:nvPicPr>
          <p:cNvPr id="5122" name="Picture 2" descr="https://images2015.cnblogs.com/blog/1042406/201703/1042406-20170327143755811-9935745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74" y="2695575"/>
            <a:ext cx="622483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3844150" y="1862209"/>
            <a:ext cx="16719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接受</a:t>
            </a:r>
            <a:r>
              <a:rPr lang="en-US" altLang="zh-CN" b="1" dirty="0"/>
              <a:t>-</a:t>
            </a:r>
            <a:r>
              <a:rPr lang="zh-CN" altLang="en-US" b="1" dirty="0"/>
              <a:t>拒绝采样</a:t>
            </a:r>
          </a:p>
        </p:txBody>
      </p:sp>
      <p:sp>
        <p:nvSpPr>
          <p:cNvPr id="5" name="矩形 4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通过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MCMC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，选择拓扑构型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47371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812" y="2209800"/>
            <a:ext cx="3983023" cy="421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0" y="3361179"/>
            <a:ext cx="4719638" cy="29043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9697" y="2279291"/>
            <a:ext cx="335004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要么分裂，要么合并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在拓扑结构构成的空间中采样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通过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MCMC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，选择拓扑构型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5679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sp>
        <p:nvSpPr>
          <p:cNvPr id="8" name="矩形 7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通过</a:t>
            </a:r>
            <a:r>
              <a:rPr lang="en-US" altLang="zh-CN" sz="1400" b="1" dirty="0" smtClean="0"/>
              <a:t>MCMC</a:t>
            </a:r>
            <a:r>
              <a:rPr lang="zh-CN" altLang="en-US" sz="1400" b="1" dirty="0" smtClean="0"/>
              <a:t>，选择拓扑构型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  <p:grpSp>
        <p:nvGrpSpPr>
          <p:cNvPr id="18" name="组合 17"/>
          <p:cNvGrpSpPr/>
          <p:nvPr/>
        </p:nvGrpSpPr>
        <p:grpSpPr>
          <a:xfrm>
            <a:off x="5074337" y="3769337"/>
            <a:ext cx="3390120" cy="2225224"/>
            <a:chOff x="5074337" y="3769337"/>
            <a:chExt cx="3390120" cy="222522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0232" y="4294907"/>
              <a:ext cx="3324225" cy="93345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933443" y="3769337"/>
              <a:ext cx="16719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/>
                <a:t>贝叶斯定理</a:t>
              </a:r>
              <a:endParaRPr lang="zh-CN" altLang="en-US" b="1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337" y="5540833"/>
              <a:ext cx="3390120" cy="453728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636519" y="2261236"/>
            <a:ext cx="2962275" cy="2162609"/>
            <a:chOff x="636519" y="2261236"/>
            <a:chExt cx="2962275" cy="216260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519" y="3823770"/>
              <a:ext cx="2962275" cy="60007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333134" y="2261236"/>
              <a:ext cx="19846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T: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拓扑构型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(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地图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Z: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测量值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X: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里程计测量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6519" y="4523217"/>
            <a:ext cx="3924300" cy="1325955"/>
            <a:chOff x="636519" y="4523217"/>
            <a:chExt cx="3924300" cy="1325955"/>
          </a:xfrm>
        </p:grpSpPr>
        <p:sp>
          <p:nvSpPr>
            <p:cNvPr id="14" name="矩形 13"/>
            <p:cNvSpPr/>
            <p:nvPr/>
          </p:nvSpPr>
          <p:spPr>
            <a:xfrm>
              <a:off x="736271" y="4523217"/>
              <a:ext cx="2345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</a:rPr>
                <a:t>Rao-</a:t>
              </a:r>
              <a:r>
                <a:rPr lang="en-US" altLang="zh-CN" b="1" dirty="0" err="1" smtClean="0">
                  <a:latin typeface="Times New Roman" panose="02020603050405020304" pitchFamily="18" charset="0"/>
                </a:rPr>
                <a:t>Blackwellization</a:t>
              </a:r>
              <a:r>
                <a:rPr lang="en-US" altLang="zh-CN" b="1" dirty="0" smtClean="0">
                  <a:latin typeface="Times New Roman" panose="02020603050405020304" pitchFamily="18" charset="0"/>
                </a:rPr>
                <a:t>:</a:t>
              </a:r>
              <a:endParaRPr lang="zh-CN" altLang="en-US" b="1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519" y="4991922"/>
              <a:ext cx="3924300" cy="857250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563" y="1687669"/>
            <a:ext cx="4595495" cy="19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1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sp>
        <p:nvSpPr>
          <p:cNvPr id="8" name="矩形 7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通过</a:t>
            </a:r>
            <a:r>
              <a:rPr lang="en-US" altLang="zh-CN" sz="1400" b="1" dirty="0" smtClean="0"/>
              <a:t>MCMC</a:t>
            </a:r>
            <a:r>
              <a:rPr lang="zh-CN" altLang="en-US" sz="1400" b="1" dirty="0" smtClean="0"/>
              <a:t>，选择拓扑构型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054" y="3449908"/>
            <a:ext cx="3581956" cy="2701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83" y="1975486"/>
            <a:ext cx="3848100" cy="5715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942512" y="2949074"/>
            <a:ext cx="3521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不同点的距离不能过近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不然惩罚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: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36519" y="2261236"/>
            <a:ext cx="3924300" cy="3587936"/>
            <a:chOff x="636519" y="2261236"/>
            <a:chExt cx="3924300" cy="358793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519" y="3823770"/>
              <a:ext cx="2962275" cy="60007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333134" y="2261236"/>
              <a:ext cx="19846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T: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拓扑构型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(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地图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Z: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测量值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X: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里程计测量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6271" y="4523217"/>
              <a:ext cx="2345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</a:rPr>
                <a:t>Rao-</a:t>
              </a:r>
              <a:r>
                <a:rPr lang="en-US" altLang="zh-CN" b="1" dirty="0" err="1" smtClean="0">
                  <a:latin typeface="Times New Roman" panose="02020603050405020304" pitchFamily="18" charset="0"/>
                </a:rPr>
                <a:t>Blackwellization</a:t>
              </a:r>
              <a:r>
                <a:rPr lang="en-US" altLang="zh-CN" b="1" dirty="0" smtClean="0">
                  <a:latin typeface="Times New Roman" panose="02020603050405020304" pitchFamily="18" charset="0"/>
                </a:rPr>
                <a:t>:</a:t>
              </a:r>
              <a:endParaRPr lang="zh-CN" altLang="en-US" b="1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519" y="4991922"/>
              <a:ext cx="3924300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8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sp>
        <p:nvSpPr>
          <p:cNvPr id="8" name="矩形 7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通过</a:t>
            </a:r>
            <a:r>
              <a:rPr lang="en-US" altLang="zh-CN" sz="1400" b="1" dirty="0" smtClean="0"/>
              <a:t>MCMC</a:t>
            </a:r>
            <a:r>
              <a:rPr lang="zh-CN" altLang="en-US" sz="1400" b="1" dirty="0" smtClean="0"/>
              <a:t>，选择拓扑构型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  <p:grpSp>
        <p:nvGrpSpPr>
          <p:cNvPr id="18" name="组合 17"/>
          <p:cNvGrpSpPr/>
          <p:nvPr/>
        </p:nvGrpSpPr>
        <p:grpSpPr>
          <a:xfrm>
            <a:off x="636519" y="2261236"/>
            <a:ext cx="3924300" cy="3587936"/>
            <a:chOff x="636519" y="2261236"/>
            <a:chExt cx="3924300" cy="358793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519" y="3823770"/>
              <a:ext cx="2962275" cy="60007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333134" y="2261236"/>
              <a:ext cx="19846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T: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拓扑构型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(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地图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Z: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测量值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X: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里程计测量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6271" y="4523217"/>
              <a:ext cx="2345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</a:rPr>
                <a:t>Rao-</a:t>
              </a:r>
              <a:r>
                <a:rPr lang="en-US" altLang="zh-CN" b="1" dirty="0" err="1" smtClean="0">
                  <a:latin typeface="Times New Roman" panose="02020603050405020304" pitchFamily="18" charset="0"/>
                </a:rPr>
                <a:t>Blackwellization</a:t>
              </a:r>
              <a:r>
                <a:rPr lang="en-US" altLang="zh-CN" b="1" dirty="0" smtClean="0">
                  <a:latin typeface="Times New Roman" panose="02020603050405020304" pitchFamily="18" charset="0"/>
                </a:rPr>
                <a:t>:</a:t>
              </a:r>
              <a:endParaRPr lang="zh-CN" altLang="en-US" b="1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19" y="4991922"/>
              <a:ext cx="3924300" cy="857250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059" y="2812186"/>
            <a:ext cx="4655568" cy="1354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r="42938" b="7105"/>
          <a:stretch/>
        </p:blipFill>
        <p:spPr>
          <a:xfrm>
            <a:off x="5102640" y="4189621"/>
            <a:ext cx="3529443" cy="2499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983" y="1975486"/>
            <a:ext cx="3848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sp>
        <p:nvSpPr>
          <p:cNvPr id="8" name="矩形 7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通过</a:t>
            </a:r>
            <a:r>
              <a:rPr lang="en-US" altLang="zh-CN" sz="1400" b="1" dirty="0" smtClean="0"/>
              <a:t>MCMC</a:t>
            </a:r>
            <a:r>
              <a:rPr lang="zh-CN" altLang="en-US" sz="1400" b="1" dirty="0" smtClean="0"/>
              <a:t>，选择拓扑构型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对里程计数据优化得到位置关系</a:t>
            </a:r>
            <a:endParaRPr lang="en-US" altLang="zh-CN" sz="1400" b="1" dirty="0" smtClean="0">
              <a:solidFill>
                <a:srgbClr val="FF00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36519" y="2261236"/>
            <a:ext cx="3924300" cy="3587936"/>
            <a:chOff x="636519" y="2261236"/>
            <a:chExt cx="3924300" cy="358793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519" y="3823770"/>
              <a:ext cx="2962275" cy="60007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333134" y="2261236"/>
              <a:ext cx="19846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T: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拓扑构型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(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地图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Z: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测量值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X: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里程计测量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6271" y="4523217"/>
              <a:ext cx="2345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</a:rPr>
                <a:t>Rao-</a:t>
              </a:r>
              <a:r>
                <a:rPr lang="en-US" altLang="zh-CN" b="1" dirty="0" err="1" smtClean="0">
                  <a:latin typeface="Times New Roman" panose="02020603050405020304" pitchFamily="18" charset="0"/>
                </a:rPr>
                <a:t>Blackwellization</a:t>
              </a:r>
              <a:r>
                <a:rPr lang="en-US" altLang="zh-CN" b="1" dirty="0" smtClean="0">
                  <a:latin typeface="Times New Roman" panose="02020603050405020304" pitchFamily="18" charset="0"/>
                </a:rPr>
                <a:t>:</a:t>
              </a:r>
              <a:endParaRPr lang="zh-CN" altLang="en-US" b="1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19" y="4991922"/>
              <a:ext cx="3924300" cy="857250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983" y="1975486"/>
            <a:ext cx="3848100" cy="571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672" y="2835860"/>
            <a:ext cx="4921955" cy="6974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899" y="3822145"/>
            <a:ext cx="5143500" cy="1343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234" y="5770947"/>
            <a:ext cx="5379712" cy="9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sp>
        <p:nvSpPr>
          <p:cNvPr id="8" name="矩形 7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通过</a:t>
            </a:r>
            <a:r>
              <a:rPr lang="en-US" altLang="zh-CN" sz="1400" b="1" dirty="0" smtClean="0"/>
              <a:t>MCMC</a:t>
            </a:r>
            <a:r>
              <a:rPr lang="zh-CN" altLang="en-US" sz="1400" b="1" dirty="0" smtClean="0"/>
              <a:t>，选择拓扑构型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对里程计数据优化得到位置关系</a:t>
            </a:r>
            <a:endParaRPr lang="en-US" altLang="zh-CN" sz="1400" b="1" dirty="0" smtClean="0">
              <a:solidFill>
                <a:srgbClr val="FF00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36519" y="2261236"/>
            <a:ext cx="3924300" cy="3587936"/>
            <a:chOff x="636519" y="2261236"/>
            <a:chExt cx="3924300" cy="358793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519" y="3823770"/>
              <a:ext cx="2962275" cy="60007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333134" y="2261236"/>
              <a:ext cx="19846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T: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拓扑构型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(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地图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Z: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测量值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just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X: 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里程计测量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6271" y="4523217"/>
              <a:ext cx="2345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</a:rPr>
                <a:t>Rao-</a:t>
              </a:r>
              <a:r>
                <a:rPr lang="en-US" altLang="zh-CN" b="1" dirty="0" err="1" smtClean="0">
                  <a:latin typeface="Times New Roman" panose="02020603050405020304" pitchFamily="18" charset="0"/>
                </a:rPr>
                <a:t>Blackwellization</a:t>
              </a:r>
              <a:r>
                <a:rPr lang="en-US" altLang="zh-CN" b="1" dirty="0" smtClean="0">
                  <a:latin typeface="Times New Roman" panose="02020603050405020304" pitchFamily="18" charset="0"/>
                </a:rPr>
                <a:t>:</a:t>
              </a:r>
              <a:endParaRPr lang="zh-CN" altLang="en-US" b="1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19" y="4991922"/>
              <a:ext cx="3924300" cy="85725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34" y="5770947"/>
            <a:ext cx="5379712" cy="991884"/>
          </a:xfrm>
          <a:prstGeom prst="rect">
            <a:avLst/>
          </a:prstGeom>
        </p:spPr>
      </p:pic>
      <p:pic>
        <p:nvPicPr>
          <p:cNvPr id="3074" name="Picture 2" descr="https://images2015.cnblogs.com/blog/1042406/201703/1042406-20170327112128264-189217178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179" y="1796399"/>
            <a:ext cx="4852951" cy="319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5208953" y="1841360"/>
            <a:ext cx="166238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</a:rPr>
              <a:t>Monte </a:t>
            </a:r>
            <a:r>
              <a:rPr lang="en-US" altLang="zh-CN" dirty="0">
                <a:latin typeface="arial" panose="020B0604020202020204" pitchFamily="34" charset="0"/>
              </a:rPr>
              <a:t>Carlo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5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计算难点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8A04E0-B195-4A49-B5F6-1B5E7B0F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97" y="4320389"/>
            <a:ext cx="3292760" cy="7477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A6F84A-751D-4F9D-A21A-0845B756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7" y="4991418"/>
            <a:ext cx="3364912" cy="8592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A2DC0D-842C-4101-8F2B-FF901136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4" y="2169921"/>
            <a:ext cx="3905160" cy="15281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9" y="5876655"/>
            <a:ext cx="2057400" cy="552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492" y="5809980"/>
            <a:ext cx="2028825" cy="685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93936" y="186181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变速阶段公式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93936" y="4064919"/>
            <a:ext cx="246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从速度差△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V 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计算路程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5068393" y="5752085"/>
            <a:ext cx="3252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正解容易，反解要算</a:t>
            </a:r>
            <a:r>
              <a:rPr lang="zh-CN" altLang="en-US" u="sng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两种约束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，且要三次方程求根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065009" y="1659740"/>
            <a:ext cx="3179747" cy="3616527"/>
            <a:chOff x="5065009" y="1659740"/>
            <a:chExt cx="3179747" cy="361652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B827B60-5D75-4C48-9EA7-E1B492DC7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5009" y="1659740"/>
              <a:ext cx="3179747" cy="3074027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BC84296-A379-4E92-BDD4-5B724A40BEDD}"/>
                </a:ext>
              </a:extLst>
            </p:cNvPr>
            <p:cNvSpPr/>
            <p:nvPr/>
          </p:nvSpPr>
          <p:spPr>
            <a:xfrm>
              <a:off x="5754635" y="4906935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直线段速度规划</a:t>
              </a:r>
              <a:endParaRPr lang="zh-CN" alt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94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3" y="2412123"/>
            <a:ext cx="7406105" cy="322232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34123" y="2042791"/>
            <a:ext cx="75336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15m</a:t>
            </a:r>
          </a:p>
        </p:txBody>
      </p:sp>
      <p:sp>
        <p:nvSpPr>
          <p:cNvPr id="19" name="矩形 18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通过</a:t>
            </a:r>
            <a:r>
              <a:rPr lang="en-US" altLang="zh-CN" sz="1400" b="1" dirty="0" smtClean="0"/>
              <a:t>MCMC</a:t>
            </a:r>
            <a:r>
              <a:rPr lang="zh-CN" altLang="en-US" sz="1400" b="1" dirty="0" smtClean="0"/>
              <a:t>，选择拓扑构型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41976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17" y="1972857"/>
            <a:ext cx="7115175" cy="44565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通过</a:t>
            </a:r>
            <a:r>
              <a:rPr lang="en-US" altLang="zh-CN" sz="1400" b="1" dirty="0" smtClean="0"/>
              <a:t>MCMC</a:t>
            </a:r>
            <a:r>
              <a:rPr lang="zh-CN" altLang="en-US" sz="1400" b="1" dirty="0" smtClean="0"/>
              <a:t>，选择拓扑构型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1041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" y="2149757"/>
            <a:ext cx="4268800" cy="389702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佐治亚理工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5729" y="1826166"/>
            <a:ext cx="4818524" cy="19943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56246" y="4372669"/>
            <a:ext cx="2407594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一整层楼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2004 IROS</a:t>
            </a:r>
          </a:p>
          <a:p>
            <a:pPr algn="just"/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后续有进一步的工作暂时未看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通过</a:t>
            </a:r>
            <a:r>
              <a:rPr lang="en-US" altLang="zh-CN" sz="1400" b="1" dirty="0" smtClean="0"/>
              <a:t>MCMC</a:t>
            </a:r>
            <a:r>
              <a:rPr lang="zh-CN" altLang="en-US" sz="1400" b="1" dirty="0" smtClean="0"/>
              <a:t>，选择拓扑构型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对里程计数据优化得到位置关系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5925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卡内基梅隆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根据一些准则删除地图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支持绑架问题，添加边的局部信息且加入贝叶斯概率中</a:t>
            </a:r>
            <a:endParaRPr lang="en-US" altLang="zh-CN" sz="14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4" y="3315567"/>
            <a:ext cx="5448300" cy="13906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8714" y="1784073"/>
            <a:ext cx="322176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：机器人在拓扑图中的位置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：地图构型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：所有的测量，包括边和点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：机器人的运动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67572" y="2522737"/>
            <a:ext cx="3221765" cy="646331"/>
            <a:chOff x="5301550" y="2217320"/>
            <a:chExt cx="3221765" cy="646331"/>
          </a:xfrm>
        </p:grpSpPr>
        <p:sp>
          <p:nvSpPr>
            <p:cNvPr id="11" name="矩形 10"/>
            <p:cNvSpPr/>
            <p:nvPr/>
          </p:nvSpPr>
          <p:spPr>
            <a:xfrm>
              <a:off x="5301550" y="2217320"/>
              <a:ext cx="322176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每次运动都正确</a:t>
              </a:r>
              <a:endPara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endParaRPr>
            </a:p>
            <a:p>
              <a:pPr algn="just"/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恒等于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5515" y="2217320"/>
              <a:ext cx="1447800" cy="304800"/>
            </a:xfrm>
            <a:prstGeom prst="rect">
              <a:avLst/>
            </a:prstGeom>
          </p:spPr>
        </p:pic>
      </p:grpSp>
      <p:cxnSp>
        <p:nvCxnSpPr>
          <p:cNvPr id="15" name="直接连接符 14"/>
          <p:cNvCxnSpPr/>
          <p:nvPr/>
        </p:nvCxnSpPr>
        <p:spPr>
          <a:xfrm flipV="1">
            <a:off x="3258589" y="4139738"/>
            <a:ext cx="1496291" cy="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956278" y="5295790"/>
            <a:ext cx="14230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增量式计算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46910" y="4706217"/>
            <a:ext cx="5486400" cy="1497068"/>
            <a:chOff x="1246910" y="4706217"/>
            <a:chExt cx="5486400" cy="149706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6910" y="5126960"/>
              <a:ext cx="5486400" cy="1076325"/>
            </a:xfrm>
            <a:prstGeom prst="rect">
              <a:avLst/>
            </a:prstGeom>
          </p:spPr>
        </p:pic>
        <p:sp>
          <p:nvSpPr>
            <p:cNvPr id="18" name="下箭头 17"/>
            <p:cNvSpPr/>
            <p:nvPr/>
          </p:nvSpPr>
          <p:spPr>
            <a:xfrm>
              <a:off x="2229596" y="4706217"/>
              <a:ext cx="393963" cy="420743"/>
            </a:xfrm>
            <a:prstGeom prst="downArrow">
              <a:avLst/>
            </a:prstGeom>
            <a:solidFill>
              <a:srgbClr val="3F6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48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卡内基梅隆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根据一些准则删除地图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支持绑架问题，添加边的局部信息且加入贝叶斯概率中</a:t>
            </a:r>
            <a:endParaRPr lang="en-US" altLang="zh-CN" sz="14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4" y="3315567"/>
            <a:ext cx="5448300" cy="13906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8714" y="1784073"/>
            <a:ext cx="422675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：机器人在拓扑图中的位置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：地图构型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：所有的测量，包括边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</a:t>
            </a:r>
            <a:r>
              <a:rPr lang="en-US" altLang="zh-CN" baseline="30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e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和点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</a:t>
            </a:r>
            <a:r>
              <a:rPr lang="en-US" altLang="zh-CN" baseline="300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：机器人的运动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3258589" y="4139738"/>
            <a:ext cx="1496291" cy="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4925473"/>
            <a:ext cx="5268126" cy="154785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64305" y="5053067"/>
            <a:ext cx="181822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l-GR" altLang="zh-CN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μ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表示的是之前的平均测量值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64305" y="5826993"/>
            <a:ext cx="181822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中包含了方差以及测量次数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695459" y="5437942"/>
            <a:ext cx="1175501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0" name="矩形 29"/>
          <p:cNvSpPr/>
          <p:nvPr/>
        </p:nvSpPr>
        <p:spPr>
          <a:xfrm>
            <a:off x="2506311" y="5437942"/>
            <a:ext cx="1175501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1" name="矩形 30"/>
          <p:cNvSpPr/>
          <p:nvPr/>
        </p:nvSpPr>
        <p:spPr>
          <a:xfrm>
            <a:off x="2506312" y="5996269"/>
            <a:ext cx="860732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2" name="矩形 31"/>
          <p:cNvSpPr/>
          <p:nvPr/>
        </p:nvSpPr>
        <p:spPr>
          <a:xfrm>
            <a:off x="4541052" y="5996269"/>
            <a:ext cx="860732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3" name="矩形 32"/>
          <p:cNvSpPr/>
          <p:nvPr/>
        </p:nvSpPr>
        <p:spPr>
          <a:xfrm>
            <a:off x="3824480" y="5424976"/>
            <a:ext cx="491754" cy="307777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4" name="矩形 33"/>
          <p:cNvSpPr/>
          <p:nvPr/>
        </p:nvSpPr>
        <p:spPr>
          <a:xfrm>
            <a:off x="3535217" y="5996269"/>
            <a:ext cx="491754" cy="307777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grpSp>
        <p:nvGrpSpPr>
          <p:cNvPr id="37" name="组合 36"/>
          <p:cNvGrpSpPr/>
          <p:nvPr/>
        </p:nvGrpSpPr>
        <p:grpSpPr>
          <a:xfrm>
            <a:off x="6229884" y="2137432"/>
            <a:ext cx="2468758" cy="1602624"/>
            <a:chOff x="6229884" y="2137432"/>
            <a:chExt cx="2468758" cy="1602624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4"/>
            <a:srcRect l="54431"/>
            <a:stretch/>
          </p:blipFill>
          <p:spPr>
            <a:xfrm>
              <a:off x="6229884" y="2137432"/>
              <a:ext cx="2193078" cy="81581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4"/>
            <a:srcRect l="1358" r="47345"/>
            <a:stretch/>
          </p:blipFill>
          <p:spPr>
            <a:xfrm>
              <a:off x="6229884" y="2924246"/>
              <a:ext cx="2468758" cy="815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48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卡内基梅隆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根据一些准则删除地图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支持绑架问题，添加边的局部信息且加入贝叶斯概率中</a:t>
            </a:r>
            <a:endParaRPr lang="en-US" altLang="zh-CN" sz="14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4" y="3315567"/>
            <a:ext cx="5448300" cy="13906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8714" y="1784073"/>
            <a:ext cx="422675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：机器人在拓扑图中的位置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：地图构型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：所有的测量，包括边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</a:t>
            </a:r>
            <a:r>
              <a:rPr lang="en-US" altLang="zh-CN" baseline="30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e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和点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</a:t>
            </a:r>
            <a:r>
              <a:rPr lang="en-US" altLang="zh-CN" baseline="300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：机器人的运动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3258589" y="4139738"/>
            <a:ext cx="1496291" cy="8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8" y="4925473"/>
            <a:ext cx="5268126" cy="154785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64305" y="5053067"/>
            <a:ext cx="181822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l-GR" altLang="zh-CN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μ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表示的是之前的平均测量值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64305" y="5826993"/>
            <a:ext cx="181822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中包含了方差以及测量次数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695459" y="5437942"/>
            <a:ext cx="1175501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0" name="矩形 29"/>
          <p:cNvSpPr/>
          <p:nvPr/>
        </p:nvSpPr>
        <p:spPr>
          <a:xfrm>
            <a:off x="2506311" y="5437942"/>
            <a:ext cx="1175501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1" name="矩形 30"/>
          <p:cNvSpPr/>
          <p:nvPr/>
        </p:nvSpPr>
        <p:spPr>
          <a:xfrm>
            <a:off x="2506312" y="5996269"/>
            <a:ext cx="860732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2" name="矩形 31"/>
          <p:cNvSpPr/>
          <p:nvPr/>
        </p:nvSpPr>
        <p:spPr>
          <a:xfrm>
            <a:off x="4541052" y="5996269"/>
            <a:ext cx="860732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3" name="矩形 32"/>
          <p:cNvSpPr/>
          <p:nvPr/>
        </p:nvSpPr>
        <p:spPr>
          <a:xfrm>
            <a:off x="3824480" y="5424976"/>
            <a:ext cx="491754" cy="307777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sp>
        <p:nvSpPr>
          <p:cNvPr id="34" name="矩形 33"/>
          <p:cNvSpPr/>
          <p:nvPr/>
        </p:nvSpPr>
        <p:spPr>
          <a:xfrm>
            <a:off x="3535217" y="5996269"/>
            <a:ext cx="491754" cy="307777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19" y="1813417"/>
            <a:ext cx="4618022" cy="11184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60" y="3281164"/>
            <a:ext cx="3064810" cy="53999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844421" y="3816572"/>
            <a:ext cx="1838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rgbClr val="003072"/>
                </a:solidFill>
                <a:latin typeface="arial" panose="020B0604020202020204" pitchFamily="34" charset="0"/>
              </a:rPr>
              <a:t>倾向于较小的图</a:t>
            </a:r>
            <a:endParaRPr lang="en-US" altLang="zh-CN" dirty="0" smtClean="0">
              <a:solidFill>
                <a:srgbClr val="003072"/>
              </a:solidFill>
              <a:latin typeface="arial" panose="020B0604020202020204" pitchFamily="34" charset="0"/>
            </a:endParaRPr>
          </a:p>
          <a:p>
            <a:pPr algn="just"/>
            <a:r>
              <a:rPr lang="zh-CN" altLang="en-US" dirty="0" smtClean="0">
                <a:solidFill>
                  <a:srgbClr val="003072"/>
                </a:solidFill>
                <a:latin typeface="arial" panose="020B0604020202020204" pitchFamily="34" charset="0"/>
              </a:rPr>
              <a:t>有理论支撑</a:t>
            </a:r>
            <a:endParaRPr lang="en-US" altLang="zh-CN" dirty="0" smtClean="0">
              <a:solidFill>
                <a:srgbClr val="003072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79899" y="4002640"/>
            <a:ext cx="1091061" cy="307777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1468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卡内基梅隆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贝叶斯定理分解，对所有地图可能性进行排序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根据一些准则删除地图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支持绑架问题，添加边的局部信息且加入贝叶斯概率中</a:t>
            </a:r>
            <a:endParaRPr lang="en-US" altLang="zh-CN" sz="1400" b="1" dirty="0" smtClean="0"/>
          </a:p>
        </p:txBody>
      </p:sp>
      <p:sp>
        <p:nvSpPr>
          <p:cNvPr id="10" name="矩形 9"/>
          <p:cNvSpPr/>
          <p:nvPr/>
        </p:nvSpPr>
        <p:spPr>
          <a:xfrm>
            <a:off x="580614" y="2041248"/>
            <a:ext cx="3221765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拓扑点的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degree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应该相同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单次测量误差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&gt;4sigma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平面假设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检测整张图的后验概率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0614" y="4813023"/>
            <a:ext cx="322176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行动方式为完全随机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500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次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77" y="1577035"/>
            <a:ext cx="5579423" cy="51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卡内基梅隆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贝叶斯定理分解，对所有地图可能性进行排序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根据一些准则删除地图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支持绑架问题，添加边的局部信息且加入贝叶斯概率中</a:t>
            </a:r>
            <a:endParaRPr lang="en-US" altLang="zh-CN" sz="1400" b="1" dirty="0" smtClean="0"/>
          </a:p>
        </p:txBody>
      </p:sp>
      <p:sp>
        <p:nvSpPr>
          <p:cNvPr id="16" name="矩形 15"/>
          <p:cNvSpPr/>
          <p:nvPr/>
        </p:nvSpPr>
        <p:spPr>
          <a:xfrm>
            <a:off x="589274" y="2522737"/>
            <a:ext cx="322176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最多时近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10000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种可能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33" y="1994267"/>
            <a:ext cx="5790367" cy="43235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9274" y="5028771"/>
            <a:ext cx="273495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因为有更小的图，所以前期概率非常小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9274" y="6087010"/>
            <a:ext cx="22206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2009 IROS</a:t>
            </a:r>
          </a:p>
        </p:txBody>
      </p:sp>
    </p:spTree>
    <p:extLst>
      <p:ext uri="{BB962C8B-B14F-4D97-AF65-F5344CB8AC3E}">
        <p14:creationId xmlns:p14="http://schemas.microsoft.com/office/powerpoint/2010/main" val="25318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卡内基梅隆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贝叶斯定理分解，对所有地图可能性进行排序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根据一些准则删除地图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支持绑架问题，添加边的局部信息且加入贝叶斯概率中</a:t>
            </a:r>
            <a:endParaRPr lang="en-US" altLang="zh-CN" sz="1400" b="1" dirty="0" smtClean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9274" y="6087010"/>
            <a:ext cx="22206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2012 IJRR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2" y="2305050"/>
            <a:ext cx="8620125" cy="2857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8592" y="5671511"/>
            <a:ext cx="322575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可以从另一个口进入同一个区域，假设树变成了假设森林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卡内基梅隆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贝叶斯定理分解，对所有地图可能性进行排序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根据一些准则删除地图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支持绑架问题，添加边的局部信息且加入贝叶斯概率中</a:t>
            </a:r>
            <a:endParaRPr lang="en-US" altLang="zh-CN" sz="1400" b="1" dirty="0" smtClean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3506007"/>
            <a:ext cx="2461550" cy="23623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37" y="3702899"/>
            <a:ext cx="6005513" cy="19686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2317" y="2199571"/>
            <a:ext cx="322575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使用全向相机获取边中的特征点信息，并加入概率考量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1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规划方法</a:t>
            </a:r>
            <a:r>
              <a:rPr lang="en-US" altLang="zh-CN" dirty="0" smtClean="0"/>
              <a:t>1 </a:t>
            </a:r>
            <a:r>
              <a:rPr lang="zh-CN" altLang="en-US" dirty="0" smtClean="0"/>
              <a:t>水涨船高法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862506"/>
              </p:ext>
            </p:extLst>
          </p:nvPr>
        </p:nvGraphicFramePr>
        <p:xfrm>
          <a:off x="2042160" y="2100118"/>
          <a:ext cx="6095999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15166573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070327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8854339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7827614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7663018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01098309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70728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0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3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4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5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6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020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80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11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n-ea"/>
                          <a:ea typeface="+mn-ea"/>
                        </a:rPr>
                        <a:t>0.2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n-ea"/>
                          <a:ea typeface="+mn-ea"/>
                        </a:rPr>
                        <a:t>0.2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24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n-ea"/>
                          <a:ea typeface="+mn-ea"/>
                        </a:rPr>
                        <a:t>0.3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---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---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07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---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---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---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377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…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…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…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…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…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…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…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37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j-lt"/>
                        </a:rPr>
                        <a:t>0.7</a:t>
                      </a:r>
                      <a:endParaRPr lang="zh-CN" alt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j-lt"/>
                        </a:rPr>
                        <a:t>1.0</a:t>
                      </a:r>
                      <a:endParaRPr lang="zh-CN" alt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j-lt"/>
                        </a:rPr>
                        <a:t>0.3</a:t>
                      </a:r>
                      <a:endParaRPr lang="zh-CN" alt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j-lt"/>
                        </a:rPr>
                        <a:t>0.2</a:t>
                      </a:r>
                      <a:endParaRPr lang="zh-CN" alt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j-lt"/>
                        </a:rPr>
                        <a:t>0.6</a:t>
                      </a:r>
                      <a:endParaRPr lang="zh-CN" alt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j-lt"/>
                        </a:rPr>
                        <a:t>0.2</a:t>
                      </a:r>
                      <a:endParaRPr lang="zh-CN" alt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+mj-lt"/>
                        </a:rPr>
                        <a:t>0.8</a:t>
                      </a:r>
                      <a:endParaRPr lang="zh-CN" altLang="en-US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57413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1607820" y="1744980"/>
            <a:ext cx="0" cy="388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89735" y="3303492"/>
            <a:ext cx="1227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根据精度确定步长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985589" y="5227790"/>
            <a:ext cx="2209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复杂度为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065183" y="5935676"/>
            <a:ext cx="6049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并不是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30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为拐点数量，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为最大步数（精度）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卡内基梅隆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贝叶斯定理分解，对所有地图可能性进行排序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根据一些准则删除地图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支持绑架问题，添加边的局部信息且加入贝叶斯概率中</a:t>
            </a:r>
            <a:endParaRPr lang="en-US" altLang="zh-CN" sz="1400" b="1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49" y="2199571"/>
            <a:ext cx="6506851" cy="42039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2317" y="2199571"/>
            <a:ext cx="2311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加入垃圾回收机制，处理机器人绑架问题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94024" y="4124801"/>
            <a:ext cx="7650803" cy="2278706"/>
            <a:chOff x="494024" y="4124801"/>
            <a:chExt cx="7650803" cy="227870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4967287" y="4155281"/>
              <a:ext cx="0" cy="4429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8144827" y="4124801"/>
              <a:ext cx="0" cy="4429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7315200" y="4567714"/>
              <a:ext cx="82962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4137660" y="4586288"/>
              <a:ext cx="82962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494024" y="5203178"/>
              <a:ext cx="243197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机器人走在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6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楼红线突然移到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7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楼红线对应位置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(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在机器人完全不知道的情况下</a:t>
              </a: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4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密西根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1.</a:t>
            </a:r>
            <a:r>
              <a:rPr lang="zh-CN" altLang="en-US" sz="1400" b="1" dirty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/>
              <a:t>2.</a:t>
            </a:r>
            <a:r>
              <a:rPr lang="zh-CN" altLang="en-US" sz="1400" b="1" dirty="0"/>
              <a:t>通过增量式计算，只对概率高的地图进行增长，不用删除地图可能</a:t>
            </a:r>
            <a:endParaRPr lang="en-US" altLang="zh-CN" sz="1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537" y="2049389"/>
            <a:ext cx="5581650" cy="4229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4024" y="2229241"/>
            <a:ext cx="2431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使用了类似的手段利用里程计数据估计每个拓扑点的位置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2" descr="https://web.eecs.umich.edu/~kuipers/photos/head-08-thumb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7" y="3833352"/>
            <a:ext cx="172402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43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密西根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1.</a:t>
            </a:r>
            <a:r>
              <a:rPr lang="zh-CN" altLang="en-US" sz="1400" b="1" dirty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/>
              <a:t>2.</a:t>
            </a:r>
            <a:r>
              <a:rPr lang="zh-CN" altLang="en-US" sz="1400" b="1" dirty="0"/>
              <a:t>通过增量式计算，只对概率高的地图进行增长，不用删除地图可能</a:t>
            </a:r>
            <a:endParaRPr lang="en-US" altLang="zh-CN" sz="1400" b="1" dirty="0"/>
          </a:p>
        </p:txBody>
      </p:sp>
      <p:sp>
        <p:nvSpPr>
          <p:cNvPr id="9" name="矩形 8"/>
          <p:cNvSpPr/>
          <p:nvPr/>
        </p:nvSpPr>
        <p:spPr>
          <a:xfrm>
            <a:off x="494024" y="2229241"/>
            <a:ext cx="2431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使用了类似的手段利用里程计数据估计每个拓扑点的位置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187" y="2143828"/>
            <a:ext cx="5715000" cy="26479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4024" y="3467803"/>
            <a:ext cx="2431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每个点都有一个局部地图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(LPM),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计算之间的重合度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相当于之前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MCMC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论文中的惩罚函数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34089" r="-50"/>
          <a:stretch/>
        </p:blipFill>
        <p:spPr>
          <a:xfrm>
            <a:off x="4985731" y="4962017"/>
            <a:ext cx="2893690" cy="1669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32223" y="561211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LPM: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96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密西根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1.</a:t>
            </a:r>
            <a:r>
              <a:rPr lang="zh-CN" altLang="en-US" sz="1400" b="1" dirty="0">
                <a:solidFill>
                  <a:srgbClr val="FF0000"/>
                </a:solidFill>
              </a:rPr>
              <a:t>贝叶斯定理分解，对所有地图可能性进行排序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/>
              <a:t>2.</a:t>
            </a:r>
            <a:r>
              <a:rPr lang="zh-CN" altLang="en-US" sz="1400" b="1" dirty="0"/>
              <a:t>通过增量式计算，只对概率高的地图进行增长，不用删除地图可能</a:t>
            </a:r>
            <a:endParaRPr lang="en-US" altLang="zh-CN" sz="1400" b="1" dirty="0"/>
          </a:p>
        </p:txBody>
      </p:sp>
      <p:sp>
        <p:nvSpPr>
          <p:cNvPr id="9" name="矩形 8"/>
          <p:cNvSpPr/>
          <p:nvPr/>
        </p:nvSpPr>
        <p:spPr>
          <a:xfrm>
            <a:off x="494024" y="2229241"/>
            <a:ext cx="2431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使用了类似的手段利用里程计数据估计每个拓扑点的位置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62" y="4229592"/>
            <a:ext cx="5343525" cy="21621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4024" y="5260363"/>
            <a:ext cx="2431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先验概率使用于卡内基梅隆相同的形式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最后整合起来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22662" y="2580729"/>
            <a:ext cx="2431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M: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地图假设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Z: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观察得到的数据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U: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机器人的运动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X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里程计数据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94" y="2276763"/>
            <a:ext cx="3419475" cy="18288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94024" y="3467803"/>
            <a:ext cx="2431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每个点都有一个局部地图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(LPM),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计算之间的重合度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相当于之前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MCMC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论文中的惩罚函数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56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密西根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/>
              <a:t>1.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>
                <a:solidFill>
                  <a:srgbClr val="FF0000"/>
                </a:solidFill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</a:rPr>
              <a:t>通过增量式计算，只对概率高的地图进行增长，不用删除地图可能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2" y="1717704"/>
            <a:ext cx="4586379" cy="487110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42146" y="3703146"/>
            <a:ext cx="741091" cy="307777"/>
          </a:xfrm>
          <a:prstGeom prst="rect">
            <a:avLst/>
          </a:prstGeom>
          <a:solidFill>
            <a:schemeClr val="accent3">
              <a:lumMod val="75000"/>
              <a:alpha val="22000"/>
            </a:schemeClr>
          </a:solidFill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r="66372"/>
          <a:stretch/>
        </p:blipFill>
        <p:spPr>
          <a:xfrm>
            <a:off x="5527364" y="2206543"/>
            <a:ext cx="2898790" cy="28575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760770" y="4844255"/>
            <a:ext cx="2431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只有部分图（很少一部分）在生长，那些概率低的予以保留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0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7690" y="1438848"/>
            <a:ext cx="2714117" cy="222149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密西根</a:t>
            </a:r>
            <a:endParaRPr lang="zh-CN" altLang="en-US" b="0" dirty="0"/>
          </a:p>
        </p:txBody>
      </p:sp>
      <p:sp>
        <p:nvSpPr>
          <p:cNvPr id="7" name="矩形 6"/>
          <p:cNvSpPr/>
          <p:nvPr/>
        </p:nvSpPr>
        <p:spPr>
          <a:xfrm>
            <a:off x="6614843" y="0"/>
            <a:ext cx="2529157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/>
              <a:t>1.</a:t>
            </a:r>
            <a:r>
              <a:rPr lang="zh-CN" altLang="en-US" sz="1400" b="1" dirty="0"/>
              <a:t>贝叶斯定理分解，对所有地图可能性进行排序</a:t>
            </a:r>
            <a:endParaRPr lang="en-US" altLang="zh-CN" sz="1400" b="1" dirty="0"/>
          </a:p>
          <a:p>
            <a:r>
              <a:rPr lang="en-US" altLang="zh-CN" sz="1400" b="1" dirty="0">
                <a:solidFill>
                  <a:srgbClr val="FF0000"/>
                </a:solidFill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</a:rPr>
              <a:t>通过增量式计算，只对概率高的地图进行增长，不用删除地图可能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7" y="3550734"/>
            <a:ext cx="4035581" cy="31878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79" y="3550734"/>
            <a:ext cx="4050072" cy="31878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2673" y="1548460"/>
            <a:ext cx="3497981" cy="270766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72402" y="2522737"/>
            <a:ext cx="114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手动运动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86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395018" y="1995315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/>
              <a:t>麦吉尔大学</a:t>
            </a:r>
            <a:endParaRPr lang="zh-CN" altLang="en-US" sz="1400" b="1" dirty="0"/>
          </a:p>
        </p:txBody>
      </p:sp>
      <p:sp>
        <p:nvSpPr>
          <p:cNvPr id="64" name="矩形 63"/>
          <p:cNvSpPr/>
          <p:nvPr/>
        </p:nvSpPr>
        <p:spPr>
          <a:xfrm>
            <a:off x="395018" y="3206593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/>
              <a:t>佐治亚理工</a:t>
            </a:r>
            <a:endParaRPr lang="zh-CN" altLang="en-US" sz="1400" b="1" dirty="0"/>
          </a:p>
        </p:txBody>
      </p:sp>
      <p:sp>
        <p:nvSpPr>
          <p:cNvPr id="65" name="矩形 64"/>
          <p:cNvSpPr/>
          <p:nvPr/>
        </p:nvSpPr>
        <p:spPr>
          <a:xfrm>
            <a:off x="395018" y="4417871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/>
              <a:t>卡内基梅隆</a:t>
            </a:r>
            <a:endParaRPr lang="zh-CN" altLang="en-US" sz="1400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Similar works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95018" y="5629148"/>
            <a:ext cx="18192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/>
              <a:t>密西根大学</a:t>
            </a:r>
            <a:endParaRPr lang="zh-CN" altLang="en-US" sz="1400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913464" y="5280783"/>
            <a:ext cx="7154334" cy="1169551"/>
            <a:chOff x="1913464" y="5280783"/>
            <a:chExt cx="7154334" cy="1169551"/>
          </a:xfrm>
        </p:grpSpPr>
        <p:sp>
          <p:nvSpPr>
            <p:cNvPr id="59" name="矩形 58"/>
            <p:cNvSpPr/>
            <p:nvPr/>
          </p:nvSpPr>
          <p:spPr>
            <a:xfrm>
              <a:off x="1913464" y="5397540"/>
              <a:ext cx="24198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/>
                <a:t>Efficient search for correct and useful topological maps</a:t>
              </a:r>
              <a:endParaRPr lang="zh-CN" altLang="en-US" sz="1400" b="1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2254207" y="5920760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IROS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2012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053937" y="5430007"/>
              <a:ext cx="25965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/>
                <a:t>Topological Mapping and Navigation in </a:t>
              </a:r>
              <a:r>
                <a:rPr lang="en-US" altLang="zh-CN" sz="1200" b="1" dirty="0" smtClean="0"/>
                <a:t>Real-World Environments</a:t>
              </a:r>
              <a:endParaRPr lang="zh-CN" altLang="en-US" sz="1200" b="1" dirty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4483057" y="5926495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PHD thesis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2018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538641" y="5280783"/>
              <a:ext cx="2529157" cy="11695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/>
                <a:t>1.</a:t>
              </a:r>
              <a:r>
                <a:rPr lang="zh-CN" altLang="en-US" sz="1400" b="1" dirty="0" smtClean="0"/>
                <a:t>贝叶斯定理分解，对所有地图可能性进行排序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2.</a:t>
              </a:r>
              <a:r>
                <a:rPr lang="zh-CN" altLang="en-US" sz="1400" b="1" dirty="0" smtClean="0"/>
                <a:t>通过增量式计算，只对概率高的地图进行增长，不用删除地图可能</a:t>
              </a:r>
              <a:endParaRPr lang="en-US" altLang="zh-CN" sz="1400" b="1" dirty="0" smtClean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30581" y="1918371"/>
            <a:ext cx="7041148" cy="893131"/>
            <a:chOff x="2130581" y="1918371"/>
            <a:chExt cx="7041148" cy="893131"/>
          </a:xfrm>
        </p:grpSpPr>
        <p:sp>
          <p:nvSpPr>
            <p:cNvPr id="42" name="矩形 41"/>
            <p:cNvSpPr/>
            <p:nvPr/>
          </p:nvSpPr>
          <p:spPr>
            <a:xfrm>
              <a:off x="4118984" y="1918371"/>
              <a:ext cx="246649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 smtClean="0"/>
                <a:t>Pure Topological Mapping </a:t>
              </a:r>
            </a:p>
            <a:p>
              <a:pPr algn="ctr"/>
              <a:r>
                <a:rPr lang="en-US" altLang="zh-CN" sz="1400" b="1" dirty="0" smtClean="0"/>
                <a:t>in Mobile Robotics</a:t>
              </a:r>
              <a:endParaRPr lang="zh-CN" altLang="en-US" sz="1400" b="1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2130581" y="1918371"/>
              <a:ext cx="20306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Topological mapping with weak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sensory data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276709" y="2370864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altLang="zh-CN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Proc. AAAI </a:t>
              </a:r>
              <a:r>
                <a:rPr lang="en-US" altLang="zh-CN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NCAI</a:t>
              </a:r>
            </a:p>
            <a:p>
              <a:pPr algn="ctr"/>
              <a:r>
                <a:rPr lang="en-US" altLang="zh-CN" sz="11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2007</a:t>
              </a:r>
              <a:endParaRPr lang="zh-CN" alt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243006" y="2380615"/>
              <a:ext cx="221844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>
                  <a:latin typeface="+mn-ea"/>
                </a:rPr>
                <a:t>TRANSACTIONS ON </a:t>
              </a:r>
              <a:r>
                <a:rPr lang="en-US" altLang="zh-CN" sz="1100" i="1" dirty="0" smtClean="0">
                  <a:latin typeface="+mn-ea"/>
                </a:rPr>
                <a:t>ROBOTICS </a:t>
              </a:r>
              <a:r>
                <a:rPr lang="en-US" altLang="zh-CN" sz="1100" b="1" i="1" dirty="0" smtClean="0">
                  <a:latin typeface="+mn-ea"/>
                </a:rPr>
                <a:t>2010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538642" y="1985046"/>
              <a:ext cx="2633087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/>
                <a:t>1.</a:t>
              </a:r>
              <a:r>
                <a:rPr lang="zh-CN" altLang="en-US" sz="1400" b="1" dirty="0" smtClean="0"/>
                <a:t>基于探索模式的排除错误模型</a:t>
              </a:r>
              <a:endParaRPr lang="en-US" altLang="zh-CN" sz="1400" b="1" dirty="0"/>
            </a:p>
            <a:p>
              <a:r>
                <a:rPr lang="en-US" altLang="zh-CN" sz="1400" b="1" dirty="0" smtClean="0"/>
                <a:t>2.</a:t>
              </a:r>
              <a:r>
                <a:rPr lang="zh-CN" altLang="en-US" sz="1400" b="1" dirty="0" smtClean="0"/>
                <a:t>展现了特征的重要性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3.</a:t>
              </a:r>
              <a:r>
                <a:rPr lang="zh-CN" altLang="en-US" sz="1400" b="1" dirty="0" smtClean="0"/>
                <a:t>提出了从简至上的原则</a:t>
              </a:r>
              <a:endParaRPr lang="en-US" altLang="zh-CN" sz="1400" b="1" dirty="0" smtClean="0"/>
            </a:p>
          </p:txBody>
        </p:sp>
      </p:grpSp>
      <p:cxnSp>
        <p:nvCxnSpPr>
          <p:cNvPr id="72" name="直接箭头连接符 71"/>
          <p:cNvCxnSpPr/>
          <p:nvPr/>
        </p:nvCxnSpPr>
        <p:spPr>
          <a:xfrm flipV="1">
            <a:off x="444147" y="2858075"/>
            <a:ext cx="8623651" cy="0"/>
          </a:xfrm>
          <a:prstGeom prst="straightConnector1">
            <a:avLst/>
          </a:prstGeom>
          <a:ln w="25400">
            <a:solidFill>
              <a:schemeClr val="accent1">
                <a:alpha val="37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2041912" y="2933052"/>
            <a:ext cx="7025888" cy="1169551"/>
            <a:chOff x="2041912" y="2933052"/>
            <a:chExt cx="7025888" cy="1169551"/>
          </a:xfrm>
        </p:grpSpPr>
        <p:sp>
          <p:nvSpPr>
            <p:cNvPr id="52" name="矩形 51"/>
            <p:cNvSpPr/>
            <p:nvPr/>
          </p:nvSpPr>
          <p:spPr>
            <a:xfrm>
              <a:off x="2041912" y="2987848"/>
              <a:ext cx="2207938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/>
                <a:t>Inference in the space of topological maps </a:t>
              </a:r>
              <a:r>
                <a:rPr lang="en-US" altLang="zh-CN" sz="1400" b="1" dirty="0" smtClean="0"/>
                <a:t>An MCMC-based </a:t>
              </a:r>
              <a:r>
                <a:rPr lang="en-US" altLang="zh-CN" sz="1400" b="1" dirty="0"/>
                <a:t>approach</a:t>
              </a:r>
              <a:endParaRPr lang="zh-CN" altLang="en-US" sz="1400" b="1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370651" y="3095570"/>
              <a:ext cx="19631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Online Probabilistic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Topological Mapping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276709" y="3661655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IROS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2004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483057" y="3661655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IJRR</a:t>
              </a:r>
            </a:p>
            <a:p>
              <a:pPr algn="ctr"/>
              <a:r>
                <a:rPr lang="en-US" altLang="zh-CN" sz="11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2011</a:t>
              </a:r>
              <a:endParaRPr lang="zh-CN" alt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538643" y="2933052"/>
              <a:ext cx="2529157" cy="11695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/>
                <a:t>1.</a:t>
              </a:r>
              <a:r>
                <a:rPr lang="zh-CN" altLang="en-US" sz="1400" b="1" dirty="0" smtClean="0"/>
                <a:t>通过</a:t>
              </a:r>
              <a:r>
                <a:rPr lang="en-US" altLang="zh-CN" sz="1400" b="1" dirty="0" smtClean="0"/>
                <a:t>MCMC</a:t>
              </a:r>
              <a:r>
                <a:rPr lang="zh-CN" altLang="en-US" sz="1400" b="1" dirty="0" smtClean="0"/>
                <a:t>，选择拓扑构型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2.</a:t>
              </a:r>
              <a:r>
                <a:rPr lang="zh-CN" altLang="en-US" sz="1400" b="1" dirty="0"/>
                <a:t>贝叶斯定理分解，对所有地图可能性进行排序</a:t>
              </a:r>
              <a:endParaRPr lang="en-US" altLang="zh-CN" sz="1400" b="1" dirty="0"/>
            </a:p>
            <a:p>
              <a:r>
                <a:rPr lang="en-US" altLang="zh-CN" sz="1400" b="1" dirty="0" smtClean="0"/>
                <a:t>3.</a:t>
              </a:r>
              <a:r>
                <a:rPr lang="zh-CN" altLang="en-US" sz="1400" b="1" dirty="0" smtClean="0"/>
                <a:t>对里程计数据优化得到位置关系</a:t>
              </a:r>
              <a:endParaRPr lang="en-US" altLang="zh-CN" sz="1400" b="1" dirty="0" smtClean="0"/>
            </a:p>
          </p:txBody>
        </p:sp>
      </p:grpSp>
      <p:cxnSp>
        <p:nvCxnSpPr>
          <p:cNvPr id="74" name="直接箭头连接符 73"/>
          <p:cNvCxnSpPr/>
          <p:nvPr/>
        </p:nvCxnSpPr>
        <p:spPr>
          <a:xfrm flipV="1">
            <a:off x="444147" y="4077688"/>
            <a:ext cx="8623651" cy="0"/>
          </a:xfrm>
          <a:prstGeom prst="straightConnector1">
            <a:avLst/>
          </a:prstGeom>
          <a:ln w="25400">
            <a:solidFill>
              <a:schemeClr val="accent1">
                <a:alpha val="37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098118" y="4074106"/>
            <a:ext cx="6969682" cy="1169551"/>
            <a:chOff x="2098118" y="4074106"/>
            <a:chExt cx="6969682" cy="1169551"/>
          </a:xfrm>
        </p:grpSpPr>
        <p:sp>
          <p:nvSpPr>
            <p:cNvPr id="56" name="矩形 55"/>
            <p:cNvSpPr/>
            <p:nvPr/>
          </p:nvSpPr>
          <p:spPr>
            <a:xfrm>
              <a:off x="2098118" y="4173532"/>
              <a:ext cx="2095526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/>
                <a:t>A </a:t>
              </a:r>
              <a:r>
                <a:rPr lang="en-US" altLang="zh-CN" sz="1100" b="1" dirty="0" err="1"/>
                <a:t>multihypothesis</a:t>
              </a:r>
              <a:r>
                <a:rPr lang="en-US" altLang="zh-CN" sz="1100" b="1" dirty="0"/>
                <a:t> topological SLAM approach for loop closing on edge-ordered graphs</a:t>
              </a:r>
              <a:endParaRPr lang="zh-CN" altLang="en-US" sz="1100" b="1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2276709" y="4773696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IROS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2009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095390" y="4174690"/>
              <a:ext cx="251367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/>
                <a:t>A unified Bayesian framework for global</a:t>
              </a:r>
            </a:p>
            <a:p>
              <a:pPr algn="ctr"/>
              <a:r>
                <a:rPr lang="en-US" altLang="zh-CN" sz="1100" b="1" dirty="0"/>
                <a:t>localization and SLAM in hybrid</a:t>
              </a:r>
            </a:p>
            <a:p>
              <a:pPr algn="ctr"/>
              <a:r>
                <a:rPr lang="en-US" altLang="zh-CN" sz="1100" b="1" dirty="0"/>
                <a:t>metric/topological maps</a:t>
              </a:r>
              <a:endParaRPr lang="zh-CN" altLang="en-US" sz="1100" b="1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4483057" y="4773696"/>
              <a:ext cx="173834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i="1" dirty="0" smtClean="0">
                  <a:latin typeface="+mn-ea"/>
                </a:rPr>
                <a:t>IJRR</a:t>
              </a:r>
            </a:p>
            <a:p>
              <a:pPr algn="ctr"/>
              <a:r>
                <a:rPr lang="en-US" altLang="zh-CN" sz="1100" b="1" i="1" dirty="0" smtClean="0">
                  <a:latin typeface="+mn-ea"/>
                </a:rPr>
                <a:t>2012</a:t>
              </a:r>
              <a:endParaRPr lang="zh-CN" altLang="en-US" sz="1100" b="1" i="1" dirty="0">
                <a:latin typeface="+mn-ea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538643" y="4074106"/>
              <a:ext cx="252915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/>
                <a:t>1.</a:t>
              </a:r>
              <a:r>
                <a:rPr lang="zh-CN" altLang="en-US" sz="1400" b="1" dirty="0" smtClean="0"/>
                <a:t>贝叶斯定理分解，对所有地图可能性进行排序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2.</a:t>
              </a:r>
              <a:r>
                <a:rPr lang="zh-CN" altLang="en-US" sz="1400" b="1" dirty="0" smtClean="0"/>
                <a:t>根据一些准则删除地图</a:t>
              </a:r>
              <a:endParaRPr lang="en-US" altLang="zh-CN" sz="1400" b="1" dirty="0" smtClean="0"/>
            </a:p>
            <a:p>
              <a:r>
                <a:rPr lang="en-US" altLang="zh-CN" sz="1400" b="1" dirty="0" smtClean="0"/>
                <a:t>3.</a:t>
              </a:r>
              <a:r>
                <a:rPr lang="zh-CN" altLang="en-US" sz="1400" b="1" dirty="0" smtClean="0"/>
                <a:t>支持绑架问题，添加边的局部信息且加入贝叶斯概率中</a:t>
              </a:r>
              <a:endParaRPr lang="en-US" altLang="zh-CN" sz="1400" b="1" dirty="0" smtClean="0"/>
            </a:p>
          </p:txBody>
        </p:sp>
      </p:grpSp>
      <p:cxnSp>
        <p:nvCxnSpPr>
          <p:cNvPr id="75" name="直接箭头连接符 74"/>
          <p:cNvCxnSpPr/>
          <p:nvPr/>
        </p:nvCxnSpPr>
        <p:spPr>
          <a:xfrm flipV="1">
            <a:off x="444147" y="5258364"/>
            <a:ext cx="8623651" cy="0"/>
          </a:xfrm>
          <a:prstGeom prst="straightConnector1">
            <a:avLst/>
          </a:prstGeom>
          <a:ln w="25400">
            <a:solidFill>
              <a:schemeClr val="accent1">
                <a:alpha val="37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我的想法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4024" y="1838325"/>
            <a:ext cx="3372821" cy="4781550"/>
            <a:chOff x="494024" y="1838325"/>
            <a:chExt cx="3372821" cy="478155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024" y="1838325"/>
              <a:ext cx="3372821" cy="4781550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1081371" y="4128551"/>
              <a:ext cx="2553369" cy="1129249"/>
            </a:xfrm>
            <a:prstGeom prst="rect">
              <a:avLst/>
            </a:prstGeom>
            <a:solidFill>
              <a:schemeClr val="accent3">
                <a:lumMod val="75000"/>
                <a:alpha val="24000"/>
              </a:schemeClr>
            </a:solidFill>
          </p:spPr>
          <p:txBody>
            <a:bodyPr wrap="square">
              <a:noAutofit/>
            </a:bodyPr>
            <a:lstStyle/>
            <a:p>
              <a:endParaRPr lang="en-US" altLang="zh-CN" sz="1400" b="1" dirty="0" smtClean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685131" y="2086391"/>
              <a:ext cx="1235109" cy="146269"/>
            </a:xfrm>
            <a:prstGeom prst="rect">
              <a:avLst/>
            </a:prstGeom>
            <a:solidFill>
              <a:srgbClr val="FF0000">
                <a:alpha val="24000"/>
              </a:srgbClr>
            </a:solidFill>
          </p:spPr>
          <p:txBody>
            <a:bodyPr wrap="square">
              <a:noAutofit/>
            </a:bodyPr>
            <a:lstStyle/>
            <a:p>
              <a:endParaRPr lang="en-US" altLang="zh-CN" sz="1400" b="1" dirty="0" smtClean="0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160849" y="1878717"/>
            <a:ext cx="1531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复杂度为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60849" y="2687795"/>
            <a:ext cx="26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为地图数量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n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为地图中点的平均数量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E80D23FD-249E-445B-9E6F-D56D9E9E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087" y="4128551"/>
            <a:ext cx="4089559" cy="1338746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160849" y="5612602"/>
            <a:ext cx="1531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复杂度为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616269" y="5643379"/>
            <a:ext cx="3184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为对应拓扑点的数量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拓扑点对应地图的平均数量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07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我的想法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160849" y="1878717"/>
            <a:ext cx="1531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复杂度为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60849" y="2687795"/>
            <a:ext cx="26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为地图数量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n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为地图中点的平均数量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93571" y="2124938"/>
            <a:ext cx="36058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针对性地检索拓扑点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但是原有做法优化地图结构也能做到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节省了拓扑点匹配的次数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主要的节省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节省空间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通讯用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使用非概率的做法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可能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有一种基于链表的高效增长与排序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80D23FD-249E-445B-9E6F-D56D9E9E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087" y="4128551"/>
            <a:ext cx="4089559" cy="1338746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4160849" y="5612602"/>
            <a:ext cx="1531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复杂度为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616269" y="5643379"/>
            <a:ext cx="3184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为对应拓扑点的数量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拓扑点对应地图的平均数量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我的想法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506" name="Picture 2" descr="âå¯»è¿¹å°è½¦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2" y="2726108"/>
            <a:ext cx="4124150" cy="30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855577" y="1938868"/>
            <a:ext cx="1247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寻线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1508" name="Picture 4" descr="âé«æ¥¼ å·¥å°âçå¾çæç´¢ç»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36" y="2726108"/>
            <a:ext cx="4124151" cy="30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180501" y="1938868"/>
            <a:ext cx="1247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多层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6081" y="3222697"/>
            <a:ext cx="1747287" cy="112924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738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规划方法</a:t>
            </a:r>
            <a:r>
              <a:rPr lang="en-US" altLang="zh-CN" dirty="0" smtClean="0"/>
              <a:t>2 </a:t>
            </a:r>
            <a:r>
              <a:rPr lang="zh-CN" altLang="en-US" dirty="0" smtClean="0"/>
              <a:t>拖后腿法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756489"/>
              </p:ext>
            </p:extLst>
          </p:nvPr>
        </p:nvGraphicFramePr>
        <p:xfrm>
          <a:off x="2042160" y="2100118"/>
          <a:ext cx="6095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15166573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070327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8854339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7827614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7663018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01098309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70728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0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3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4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5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6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020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0max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3max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4max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5max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6max</a:t>
                      </a:r>
                      <a:endParaRPr lang="zh-CN" altLang="en-US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80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0.7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1.0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0.6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0.8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57413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1607820" y="1744980"/>
            <a:ext cx="0" cy="20040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63065" y="2562344"/>
            <a:ext cx="1227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一步到位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985589" y="3289905"/>
            <a:ext cx="2209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复杂度为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N×logN×logn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202227" y="4762521"/>
            <a:ext cx="4210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最极端情况下，直线段只有加速段，速度差再变大就会违反动力学约束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04351" y="4441339"/>
            <a:ext cx="2284471" cy="1753894"/>
            <a:chOff x="5804351" y="4441339"/>
            <a:chExt cx="2284471" cy="175389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B827B60-5D75-4C48-9EA7-E1B492DC7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114" t="59681" r="16233" b="18685"/>
            <a:stretch/>
          </p:blipFill>
          <p:spPr>
            <a:xfrm flipH="1">
              <a:off x="6395829" y="4441339"/>
              <a:ext cx="1692993" cy="1714426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5804351" y="4556346"/>
              <a:ext cx="837161" cy="1638887"/>
              <a:chOff x="5559435" y="4388344"/>
              <a:chExt cx="837161" cy="163888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BC84296-A379-4E92-BDD4-5B724A40BEDD}"/>
                  </a:ext>
                </a:extLst>
              </p:cNvPr>
              <p:cNvSpPr/>
              <p:nvPr/>
            </p:nvSpPr>
            <p:spPr>
              <a:xfrm>
                <a:off x="5559435" y="5688677"/>
                <a:ext cx="83716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 smtClean="0">
                    <a:latin typeface="+mj-lt"/>
                  </a:rPr>
                  <a:t>V</a:t>
                </a:r>
                <a:r>
                  <a:rPr lang="en-US" altLang="zh-CN" sz="1600" b="1" baseline="-25000" dirty="0" smtClean="0">
                    <a:latin typeface="+mj-lt"/>
                  </a:rPr>
                  <a:t>3max</a:t>
                </a:r>
                <a:endParaRPr lang="zh-CN" altLang="en-US" sz="1600" b="1" baseline="-25000" dirty="0">
                  <a:latin typeface="+mj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BC84296-A379-4E92-BDD4-5B724A40BEDD}"/>
                  </a:ext>
                </a:extLst>
              </p:cNvPr>
              <p:cNvSpPr/>
              <p:nvPr/>
            </p:nvSpPr>
            <p:spPr>
              <a:xfrm>
                <a:off x="5559435" y="4388344"/>
                <a:ext cx="83716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 smtClean="0">
                    <a:latin typeface="+mj-lt"/>
                  </a:rPr>
                  <a:t>V</a:t>
                </a:r>
                <a:r>
                  <a:rPr lang="en-US" altLang="zh-CN" sz="1600" b="1" baseline="-25000" dirty="0" smtClean="0">
                    <a:latin typeface="+mj-lt"/>
                  </a:rPr>
                  <a:t>4max</a:t>
                </a:r>
                <a:endParaRPr lang="zh-CN" altLang="en-US" sz="1600" b="1" baseline="-25000" dirty="0">
                  <a:latin typeface="+mj-lt"/>
                </a:endParaRPr>
              </a:p>
            </p:txBody>
          </p: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202227" y="5547674"/>
            <a:ext cx="4210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确定直线段长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与一个速度的情况下存在△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aseline="-25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444147" y="4189675"/>
            <a:ext cx="8349978" cy="66105"/>
          </a:xfrm>
          <a:prstGeom prst="straightConnector1">
            <a:avLst/>
          </a:prstGeom>
          <a:ln w="25400">
            <a:solidFill>
              <a:schemeClr val="accent1">
                <a:alpha val="37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2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我的想法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5650" y="1963478"/>
            <a:ext cx="2387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Labeled graph</a:t>
            </a:r>
          </a:p>
        </p:txBody>
      </p:sp>
      <p:sp>
        <p:nvSpPr>
          <p:cNvPr id="12" name="矩形 11"/>
          <p:cNvSpPr/>
          <p:nvPr/>
        </p:nvSpPr>
        <p:spPr>
          <a:xfrm>
            <a:off x="6078664" y="1963478"/>
            <a:ext cx="1450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简单语义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0722" name="Picture 2" descr="âé¨çå·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67" y="3030801"/>
            <a:ext cx="3845285" cy="24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7" y="2595867"/>
            <a:ext cx="3579457" cy="40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我的想法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2570" y="2593811"/>
            <a:ext cx="62350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亮点是什么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?</a:t>
            </a:r>
          </a:p>
          <a:p>
            <a:pPr algn="ctr"/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矛盾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: </a:t>
            </a:r>
          </a:p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既要利用更多的信息来排除错误假设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又要尽可能地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”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路痴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”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来验证我的算法更快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/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算力上</a:t>
            </a:r>
            <a:r>
              <a:rPr lang="en-US" altLang="zh-CN" sz="24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upboard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是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1.44GHz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，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online</a:t>
            </a: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意义极大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2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规划方法</a:t>
            </a:r>
            <a:r>
              <a:rPr lang="en-US" altLang="zh-CN" dirty="0" smtClean="0"/>
              <a:t>2 </a:t>
            </a:r>
            <a:r>
              <a:rPr lang="zh-CN" altLang="en-US" dirty="0" smtClean="0"/>
              <a:t>拖后腿法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756489"/>
              </p:ext>
            </p:extLst>
          </p:nvPr>
        </p:nvGraphicFramePr>
        <p:xfrm>
          <a:off x="2042160" y="2100118"/>
          <a:ext cx="6095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15166573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070327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8854339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7827614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7663018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01098309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70728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0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3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4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5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6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020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0max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3max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4max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5max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6max</a:t>
                      </a:r>
                      <a:endParaRPr lang="zh-CN" altLang="en-US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80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0.7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1.0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0.6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0.8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57413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1607820" y="1744980"/>
            <a:ext cx="0" cy="20040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63065" y="2562344"/>
            <a:ext cx="1227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一步到位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985589" y="3289905"/>
            <a:ext cx="2209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复杂度为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N×logN×logn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202227" y="4762521"/>
            <a:ext cx="4210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最极端情况下，直线段只有加速段，速度差再变大就会违反动力学约束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04351" y="4441339"/>
            <a:ext cx="2284471" cy="1753894"/>
            <a:chOff x="5804351" y="4441339"/>
            <a:chExt cx="2284471" cy="175389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B827B60-5D75-4C48-9EA7-E1B492DC7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114" t="59681" r="16233" b="18685"/>
            <a:stretch/>
          </p:blipFill>
          <p:spPr>
            <a:xfrm flipH="1">
              <a:off x="6395829" y="4441339"/>
              <a:ext cx="1692993" cy="1714426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5804351" y="4556346"/>
              <a:ext cx="837161" cy="1638887"/>
              <a:chOff x="5559435" y="4388344"/>
              <a:chExt cx="837161" cy="163888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BC84296-A379-4E92-BDD4-5B724A40BEDD}"/>
                  </a:ext>
                </a:extLst>
              </p:cNvPr>
              <p:cNvSpPr/>
              <p:nvPr/>
            </p:nvSpPr>
            <p:spPr>
              <a:xfrm>
                <a:off x="5559435" y="5688677"/>
                <a:ext cx="83716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 smtClean="0">
                    <a:latin typeface="+mj-lt"/>
                  </a:rPr>
                  <a:t>V</a:t>
                </a:r>
                <a:r>
                  <a:rPr lang="en-US" altLang="zh-CN" sz="1600" b="1" baseline="-25000" dirty="0" smtClean="0">
                    <a:latin typeface="+mj-lt"/>
                  </a:rPr>
                  <a:t>3max</a:t>
                </a:r>
                <a:endParaRPr lang="zh-CN" altLang="en-US" sz="1600" b="1" baseline="-25000" dirty="0">
                  <a:latin typeface="+mj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BC84296-A379-4E92-BDD4-5B724A40BEDD}"/>
                  </a:ext>
                </a:extLst>
              </p:cNvPr>
              <p:cNvSpPr/>
              <p:nvPr/>
            </p:nvSpPr>
            <p:spPr>
              <a:xfrm>
                <a:off x="5559435" y="4388344"/>
                <a:ext cx="83716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 smtClean="0">
                    <a:latin typeface="+mj-lt"/>
                  </a:rPr>
                  <a:t>V</a:t>
                </a:r>
                <a:r>
                  <a:rPr lang="en-US" altLang="zh-CN" sz="1600" b="1" baseline="-25000" dirty="0" smtClean="0">
                    <a:latin typeface="+mj-lt"/>
                  </a:rPr>
                  <a:t>4max</a:t>
                </a:r>
                <a:endParaRPr lang="zh-CN" altLang="en-US" sz="1600" b="1" baseline="-25000" dirty="0">
                  <a:latin typeface="+mj-lt"/>
                </a:endParaRPr>
              </a:p>
            </p:txBody>
          </p: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202227" y="5547674"/>
            <a:ext cx="4210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确定直线段长与一个速度的情况下存在△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aseline="-25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444147" y="4189675"/>
            <a:ext cx="8349978" cy="66105"/>
          </a:xfrm>
          <a:prstGeom prst="straightConnector1">
            <a:avLst/>
          </a:prstGeom>
          <a:ln w="25400">
            <a:solidFill>
              <a:schemeClr val="accent1">
                <a:alpha val="37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24659" y="1570083"/>
            <a:ext cx="8641528" cy="507178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065279" y="2899629"/>
            <a:ext cx="52296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</a:rPr>
              <a:t>第一步一定是让高速的转角降速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</a:rPr>
              <a:t>后续也都让高速部分减速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</a:rPr>
              <a:t>因此被称为拖后腿法。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042160" y="4362185"/>
            <a:ext cx="5229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</a:rPr>
              <a:t>以什么顺序拖后腿呢？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2065279" y="5248904"/>
            <a:ext cx="5229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</a:rPr>
              <a:t>以速度从小到大的顺序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7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规划方法</a:t>
            </a:r>
            <a:r>
              <a:rPr lang="en-US" altLang="zh-CN" dirty="0" smtClean="0"/>
              <a:t>2 </a:t>
            </a:r>
            <a:r>
              <a:rPr lang="zh-CN" altLang="en-US" dirty="0" smtClean="0"/>
              <a:t>拖后腿法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756489"/>
              </p:ext>
            </p:extLst>
          </p:nvPr>
        </p:nvGraphicFramePr>
        <p:xfrm>
          <a:off x="2042160" y="2100118"/>
          <a:ext cx="6095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15166573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070327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8854339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7827614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7663018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01098309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70728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0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3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4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5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6</a:t>
                      </a:r>
                      <a:endParaRPr lang="zh-CN" altLang="en-US" baseline="-25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020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0max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3max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4max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5max</a:t>
                      </a:r>
                      <a:endParaRPr lang="zh-CN" alt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6max</a:t>
                      </a:r>
                      <a:endParaRPr lang="zh-CN" altLang="en-US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80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0.7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1.0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0.6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0.8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57413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1607820" y="1744980"/>
            <a:ext cx="0" cy="20040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163065" y="2562344"/>
            <a:ext cx="1227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一步到位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690782" y="4524549"/>
            <a:ext cx="5195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设置所有速度为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altLang="zh-CN" sz="2000" b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查询所有要“拖后腿”的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aseline="-25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并按速度排序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完全二叉树，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按速度升序“拖后腿”，可能会产生新的“拖后腿”，要重新加入二叉树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969635" y="3935211"/>
            <a:ext cx="2908857" cy="2763927"/>
            <a:chOff x="5730355" y="3764296"/>
            <a:chExt cx="2908857" cy="2763927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B827B60-5D75-4C48-9EA7-E1B492DC7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114" t="59681" r="16233" b="18685"/>
            <a:stretch/>
          </p:blipFill>
          <p:spPr>
            <a:xfrm flipH="1">
              <a:off x="6156549" y="4270424"/>
              <a:ext cx="1692993" cy="171442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BC84296-A379-4E92-BDD4-5B724A40BEDD}"/>
                </a:ext>
              </a:extLst>
            </p:cNvPr>
            <p:cNvSpPr/>
            <p:nvPr/>
          </p:nvSpPr>
          <p:spPr>
            <a:xfrm>
              <a:off x="5730355" y="5688677"/>
              <a:ext cx="83716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err="1" smtClean="0">
                  <a:latin typeface="+mj-lt"/>
                </a:rPr>
                <a:t>V</a:t>
              </a:r>
              <a:r>
                <a:rPr lang="en-US" altLang="zh-CN" sz="1600" b="1" baseline="-25000" dirty="0" err="1" smtClean="0">
                  <a:latin typeface="+mj-lt"/>
                </a:rPr>
                <a:t>slow</a:t>
              </a:r>
              <a:endParaRPr lang="zh-CN" altLang="en-US" sz="1600" b="1" baseline="-25000" dirty="0">
                <a:latin typeface="+mj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84296-A379-4E92-BDD4-5B724A40BEDD}"/>
                </a:ext>
              </a:extLst>
            </p:cNvPr>
            <p:cNvSpPr/>
            <p:nvPr/>
          </p:nvSpPr>
          <p:spPr>
            <a:xfrm>
              <a:off x="7802050" y="4348084"/>
              <a:ext cx="83716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err="1" smtClean="0">
                  <a:latin typeface="+mj-lt"/>
                </a:rPr>
                <a:t>V</a:t>
              </a:r>
              <a:r>
                <a:rPr lang="en-US" altLang="zh-CN" sz="1600" b="1" baseline="-25000" dirty="0" err="1" smtClean="0">
                  <a:latin typeface="+mj-lt"/>
                </a:rPr>
                <a:t>middle</a:t>
              </a:r>
              <a:endParaRPr lang="zh-CN" altLang="en-US" sz="1600" b="1" baseline="-25000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BC84296-A379-4E92-BDD4-5B724A40BEDD}"/>
                </a:ext>
              </a:extLst>
            </p:cNvPr>
            <p:cNvSpPr/>
            <p:nvPr/>
          </p:nvSpPr>
          <p:spPr>
            <a:xfrm>
              <a:off x="7802051" y="3764296"/>
              <a:ext cx="83716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err="1" smtClean="0">
                  <a:latin typeface="+mj-lt"/>
                </a:rPr>
                <a:t>V</a:t>
              </a:r>
              <a:r>
                <a:rPr lang="en-US" altLang="zh-CN" sz="1600" b="1" baseline="-25000" dirty="0" err="1" smtClean="0">
                  <a:latin typeface="+mj-lt"/>
                </a:rPr>
                <a:t>fast</a:t>
              </a:r>
              <a:endParaRPr lang="zh-CN" altLang="en-US" sz="1600" b="1" baseline="-25000" dirty="0">
                <a:latin typeface="+mj-lt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V="1">
              <a:off x="6152762" y="3942119"/>
              <a:ext cx="1598013" cy="126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951768" y="3980790"/>
              <a:ext cx="0" cy="53657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BC84296-A379-4E92-BDD4-5B724A40BEDD}"/>
                </a:ext>
              </a:extLst>
            </p:cNvPr>
            <p:cNvSpPr/>
            <p:nvPr/>
          </p:nvSpPr>
          <p:spPr>
            <a:xfrm>
              <a:off x="6189360" y="6158891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</a:t>
              </a:r>
              <a:r>
                <a:rPr lang="zh-CN" altLang="en-US" b="1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拖后腿</a:t>
              </a:r>
              <a:r>
                <a:rPr lang="en-US" altLang="zh-CN" b="1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r>
                <a:rPr lang="zh-CN" altLang="en-US" b="1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过程</a:t>
              </a:r>
              <a:endParaRPr lang="zh-CN" alt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BC84296-A379-4E92-BDD4-5B724A40BEDD}"/>
              </a:ext>
            </a:extLst>
          </p:cNvPr>
          <p:cNvSpPr/>
          <p:nvPr/>
        </p:nvSpPr>
        <p:spPr>
          <a:xfrm>
            <a:off x="3985589" y="3289905"/>
            <a:ext cx="2209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复杂度为</a:t>
            </a:r>
            <a:endParaRPr lang="en-US" altLang="zh-CN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N×logN×logn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8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F6EA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3077</TotalTime>
  <Words>3537</Words>
  <Application>Microsoft Office PowerPoint</Application>
  <PresentationFormat>全屏显示(4:3)</PresentationFormat>
  <Paragraphs>660</Paragraphs>
  <Slides>71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等线</vt:lpstr>
      <vt:lpstr>Cambria Math</vt:lpstr>
      <vt:lpstr>Times New Roman</vt:lpstr>
      <vt:lpstr>Arial</vt:lpstr>
      <vt:lpstr>Arial</vt:lpstr>
      <vt:lpstr>Calibri</vt:lpstr>
      <vt:lpstr>等线 Light</vt:lpstr>
      <vt:lpstr>微软雅黑</vt:lpstr>
      <vt:lpstr>2016-VI主题-蓝</vt:lpstr>
      <vt:lpstr>Equation</vt:lpstr>
      <vt:lpstr>无人机组会</vt:lpstr>
      <vt:lpstr>目录 Contents</vt:lpstr>
      <vt:lpstr>HGJ路径平滑库 要求</vt:lpstr>
      <vt:lpstr>速度规划</vt:lpstr>
      <vt:lpstr>计算难点</vt:lpstr>
      <vt:lpstr>规划方法1 水涨船高法</vt:lpstr>
      <vt:lpstr>规划方法2 拖后腿法</vt:lpstr>
      <vt:lpstr>规划方法2 拖后腿法</vt:lpstr>
      <vt:lpstr>规划方法2 拖后腿法</vt:lpstr>
      <vt:lpstr>效果</vt:lpstr>
      <vt:lpstr>效果</vt:lpstr>
      <vt:lpstr>问题原因</vt:lpstr>
      <vt:lpstr>问题原因</vt:lpstr>
      <vt:lpstr>解决方法</vt:lpstr>
      <vt:lpstr>最终效果</vt:lpstr>
      <vt:lpstr>最终效果</vt:lpstr>
      <vt:lpstr>最终效果</vt:lpstr>
      <vt:lpstr>目录 Contents</vt:lpstr>
      <vt:lpstr>简单回顾</vt:lpstr>
      <vt:lpstr>Benjamin Kuipers</vt:lpstr>
      <vt:lpstr>Benjamin Kuipers</vt:lpstr>
      <vt:lpstr>Benjamin Kuipers</vt:lpstr>
      <vt:lpstr>Similar works</vt:lpstr>
      <vt:lpstr>麦吉尔大学</vt:lpstr>
      <vt:lpstr>麦吉尔大学</vt:lpstr>
      <vt:lpstr>麦吉尔大学</vt:lpstr>
      <vt:lpstr>麦吉尔大学</vt:lpstr>
      <vt:lpstr>麦吉尔大学</vt:lpstr>
      <vt:lpstr>麦吉尔大学</vt:lpstr>
      <vt:lpstr>麦吉尔大学</vt:lpstr>
      <vt:lpstr>麦吉尔大学</vt:lpstr>
      <vt:lpstr>麦吉尔大学</vt:lpstr>
      <vt:lpstr>麦吉尔大学</vt:lpstr>
      <vt:lpstr>麦吉尔大学</vt:lpstr>
      <vt:lpstr>PowerPoint 演示文稿</vt:lpstr>
      <vt:lpstr>麦吉尔大学</vt:lpstr>
      <vt:lpstr>麦吉尔大学</vt:lpstr>
      <vt:lpstr>麦吉尔大学</vt:lpstr>
      <vt:lpstr>佐治亚理工</vt:lpstr>
      <vt:lpstr>佐治亚理工</vt:lpstr>
      <vt:lpstr>佐治亚理工</vt:lpstr>
      <vt:lpstr>佐治亚理工</vt:lpstr>
      <vt:lpstr>佐治亚理工</vt:lpstr>
      <vt:lpstr>佐治亚理工</vt:lpstr>
      <vt:lpstr>佐治亚理工</vt:lpstr>
      <vt:lpstr>佐治亚理工</vt:lpstr>
      <vt:lpstr>佐治亚理工</vt:lpstr>
      <vt:lpstr>佐治亚理工</vt:lpstr>
      <vt:lpstr>佐治亚理工</vt:lpstr>
      <vt:lpstr>佐治亚理工</vt:lpstr>
      <vt:lpstr>佐治亚理工</vt:lpstr>
      <vt:lpstr>佐治亚理工</vt:lpstr>
      <vt:lpstr>卡内基梅隆</vt:lpstr>
      <vt:lpstr>卡内基梅隆</vt:lpstr>
      <vt:lpstr>卡内基梅隆</vt:lpstr>
      <vt:lpstr>卡内基梅隆</vt:lpstr>
      <vt:lpstr>卡内基梅隆</vt:lpstr>
      <vt:lpstr>卡内基梅隆</vt:lpstr>
      <vt:lpstr>卡内基梅隆</vt:lpstr>
      <vt:lpstr>卡内基梅隆</vt:lpstr>
      <vt:lpstr>密西根</vt:lpstr>
      <vt:lpstr>密西根</vt:lpstr>
      <vt:lpstr>密西根</vt:lpstr>
      <vt:lpstr>密西根</vt:lpstr>
      <vt:lpstr>密西根</vt:lpstr>
      <vt:lpstr>Similar works</vt:lpstr>
      <vt:lpstr>我的想法</vt:lpstr>
      <vt:lpstr>我的想法</vt:lpstr>
      <vt:lpstr>我的想法</vt:lpstr>
      <vt:lpstr>我的想法</vt:lpstr>
      <vt:lpstr>我的想法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龚 畅阳</cp:lastModifiedBy>
  <cp:revision>169</cp:revision>
  <dcterms:created xsi:type="dcterms:W3CDTF">2016-04-20T02:59:17Z</dcterms:created>
  <dcterms:modified xsi:type="dcterms:W3CDTF">2018-12-21T15:04:44Z</dcterms:modified>
</cp:coreProperties>
</file>